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</p:sldIdLst>
  <p:sldSz cy="6858000" cx="12192000"/>
  <p:notesSz cx="6858000" cy="9144000"/>
  <p:embeddedFontLst>
    <p:embeddedFont>
      <p:font typeface="Outfit Light"/>
      <p:regular r:id="rId41"/>
      <p:bold r:id="rId42"/>
    </p:embeddedFont>
    <p:embeddedFont>
      <p:font typeface="Outfit"/>
      <p:regular r:id="rId43"/>
      <p:bold r:id="rId44"/>
    </p:embeddedFont>
    <p:embeddedFont>
      <p:font typeface="Outfit SemiBold"/>
      <p:regular r:id="rId45"/>
      <p:bold r:id="rId46"/>
    </p:embeddedFont>
    <p:embeddedFont>
      <p:font typeface="Roboto Mono"/>
      <p:regular r:id="rId47"/>
      <p:bold r:id="rId48"/>
      <p:italic r:id="rId49"/>
      <p:boldItalic r:id="rId5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038073D8-EAC1-48D3-9B39-3E2F1D3ADFC7}">
  <a:tblStyle styleId="{038073D8-EAC1-48D3-9B39-3E2F1D3ADFC7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CF4"/>
          </a:solidFill>
        </a:fill>
      </a:tcStyle>
    </a:wholeTbl>
    <a:band1H>
      <a:tcTxStyle/>
      <a:tcStyle>
        <a:fill>
          <a:solidFill>
            <a:srgbClr val="CFD7E7"/>
          </a:solidFill>
        </a:fill>
      </a:tcStyle>
    </a:band1H>
    <a:band2H>
      <a:tcTxStyle/>
    </a:band2H>
    <a:band1V>
      <a:tcTxStyle/>
      <a:tcStyle>
        <a:fill>
          <a:solidFill>
            <a:srgbClr val="CFD7E7"/>
          </a:solidFill>
        </a:fill>
      </a:tcStyle>
    </a:band1V>
    <a:band2V>
      <a:tcTxStyle/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font" Target="fonts/OutfitLight-bold.fntdata"/><Relationship Id="rId41" Type="http://schemas.openxmlformats.org/officeDocument/2006/relationships/font" Target="fonts/OutfitLight-regular.fntdata"/><Relationship Id="rId44" Type="http://schemas.openxmlformats.org/officeDocument/2006/relationships/font" Target="fonts/Outfit-bold.fntdata"/><Relationship Id="rId43" Type="http://schemas.openxmlformats.org/officeDocument/2006/relationships/font" Target="fonts/Outfit-regular.fntdata"/><Relationship Id="rId46" Type="http://schemas.openxmlformats.org/officeDocument/2006/relationships/font" Target="fonts/OutfitSemiBold-bold.fntdata"/><Relationship Id="rId45" Type="http://schemas.openxmlformats.org/officeDocument/2006/relationships/font" Target="fonts/OutfitSemiBold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font" Target="fonts/RobotoMono-bold.fntdata"/><Relationship Id="rId47" Type="http://schemas.openxmlformats.org/officeDocument/2006/relationships/font" Target="fonts/RobotoMono-regular.fntdata"/><Relationship Id="rId49" Type="http://schemas.openxmlformats.org/officeDocument/2006/relationships/font" Target="fonts/RobotoMono-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0" Type="http://schemas.openxmlformats.org/officeDocument/2006/relationships/font" Target="fonts/RobotoMono-bold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3ada9ad2358_1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g3ada9ad2358_1_20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3ada9ad2358_1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g3ada9ad2358_1_18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ada9ad2358_1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g3ada9ad2358_1_16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3ada9ad2358_1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g3ada9ad2358_1_19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3ada9ad2358_1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g3ada9ad2358_1_21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3ada9ad2358_1_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g3ada9ad2358_1_22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3ada9ad2358_1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g3ada9ad2358_1_2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3ada9ad2358_1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g3ada9ad2358_1_23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3ada9ad2358_1_3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g3ada9ad2358_1_38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3ada9ad2358_1_2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g3ada9ad2358_1_24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3ada9ad2358_1_2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g3ada9ad2358_1_29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3ada9ad2358_1_3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g3ada9ad2358_1_37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3ada9ad2358_1_2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g3ada9ad2358_1_26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" name="Google Shape;410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" name="Google Shape;426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" name="Google Shape;448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ada9ad2358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g3ada9ad2358_1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" name="Google Shape;482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9" name="Google Shape;499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9" name="Google Shape;519;p1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p2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3ada9ad2358_1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g3ada9ad2358_1_5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3ada9ad2358_1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g3ada9ad2358_1_9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ada9ad2358_1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g3ada9ad2358_1_7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ada9ad2358_1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g3ada9ad2358_1_11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ada9ad2358_1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g3ada9ad2358_1_14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3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6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6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7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7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7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6.png"/><Relationship Id="rId4" Type="http://schemas.openxmlformats.org/officeDocument/2006/relationships/image" Target="../media/image7.png"/><Relationship Id="rId5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Relationship Id="rId4" Type="http://schemas.openxmlformats.org/officeDocument/2006/relationships/image" Target="../media/image2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Relationship Id="rId4" Type="http://schemas.openxmlformats.org/officeDocument/2006/relationships/image" Target="../media/image22.png"/><Relationship Id="rId5" Type="http://schemas.openxmlformats.org/officeDocument/2006/relationships/image" Target="../media/image2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Relationship Id="rId4" Type="http://schemas.openxmlformats.org/officeDocument/2006/relationships/image" Target="../media/image3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Relationship Id="rId4" Type="http://schemas.openxmlformats.org/officeDocument/2006/relationships/image" Target="../media/image2.png"/><Relationship Id="rId5" Type="http://schemas.openxmlformats.org/officeDocument/2006/relationships/image" Target="../media/image4.png"/><Relationship Id="rId6" Type="http://schemas.openxmlformats.org/officeDocument/2006/relationships/image" Target="../media/image1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png"/><Relationship Id="rId4" Type="http://schemas.openxmlformats.org/officeDocument/2006/relationships/image" Target="../media/image11.png"/><Relationship Id="rId5" Type="http://schemas.openxmlformats.org/officeDocument/2006/relationships/image" Target="../media/image2.png"/><Relationship Id="rId6" Type="http://schemas.openxmlformats.org/officeDocument/2006/relationships/image" Target="../media/image13.png"/><Relationship Id="rId7" Type="http://schemas.openxmlformats.org/officeDocument/2006/relationships/image" Target="../media/image33.png"/><Relationship Id="rId8" Type="http://schemas.openxmlformats.org/officeDocument/2006/relationships/image" Target="../media/image2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png"/><Relationship Id="rId4" Type="http://schemas.openxmlformats.org/officeDocument/2006/relationships/image" Target="../media/image21.png"/><Relationship Id="rId9" Type="http://schemas.openxmlformats.org/officeDocument/2006/relationships/image" Target="../media/image36.png"/><Relationship Id="rId5" Type="http://schemas.openxmlformats.org/officeDocument/2006/relationships/image" Target="../media/image32.png"/><Relationship Id="rId6" Type="http://schemas.openxmlformats.org/officeDocument/2006/relationships/image" Target="../media/image24.png"/><Relationship Id="rId7" Type="http://schemas.openxmlformats.org/officeDocument/2006/relationships/image" Target="../media/image30.png"/><Relationship Id="rId8" Type="http://schemas.openxmlformats.org/officeDocument/2006/relationships/image" Target="../media/image2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6.png"/><Relationship Id="rId4" Type="http://schemas.openxmlformats.org/officeDocument/2006/relationships/image" Target="../media/image7.png"/><Relationship Id="rId5" Type="http://schemas.openxmlformats.org/officeDocument/2006/relationships/image" Target="../media/image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png"/><Relationship Id="rId4" Type="http://schemas.openxmlformats.org/officeDocument/2006/relationships/image" Target="../media/image6.png"/><Relationship Id="rId9" Type="http://schemas.openxmlformats.org/officeDocument/2006/relationships/image" Target="../media/image8.png"/><Relationship Id="rId5" Type="http://schemas.openxmlformats.org/officeDocument/2006/relationships/image" Target="../media/image3.png"/><Relationship Id="rId6" Type="http://schemas.openxmlformats.org/officeDocument/2006/relationships/image" Target="../media/image2.png"/><Relationship Id="rId7" Type="http://schemas.openxmlformats.org/officeDocument/2006/relationships/image" Target="../media/image1.png"/><Relationship Id="rId8" Type="http://schemas.openxmlformats.org/officeDocument/2006/relationships/image" Target="../media/image1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6.png"/><Relationship Id="rId4" Type="http://schemas.openxmlformats.org/officeDocument/2006/relationships/image" Target="../media/image37.png"/><Relationship Id="rId5" Type="http://schemas.openxmlformats.org/officeDocument/2006/relationships/image" Target="../media/image5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73.png"/><Relationship Id="rId4" Type="http://schemas.openxmlformats.org/officeDocument/2006/relationships/image" Target="../media/image2.png"/><Relationship Id="rId5" Type="http://schemas.openxmlformats.org/officeDocument/2006/relationships/image" Target="../media/image4.png"/><Relationship Id="rId6" Type="http://schemas.openxmlformats.org/officeDocument/2006/relationships/image" Target="../media/image59.png"/><Relationship Id="rId7" Type="http://schemas.openxmlformats.org/officeDocument/2006/relationships/image" Target="../media/image3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73.png"/><Relationship Id="rId4" Type="http://schemas.openxmlformats.org/officeDocument/2006/relationships/image" Target="../media/image2.png"/><Relationship Id="rId5" Type="http://schemas.openxmlformats.org/officeDocument/2006/relationships/image" Target="../media/image4.png"/><Relationship Id="rId6" Type="http://schemas.openxmlformats.org/officeDocument/2006/relationships/image" Target="../media/image45.png"/><Relationship Id="rId7" Type="http://schemas.openxmlformats.org/officeDocument/2006/relationships/image" Target="../media/image47.png"/><Relationship Id="rId8" Type="http://schemas.openxmlformats.org/officeDocument/2006/relationships/image" Target="../media/image5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73.png"/><Relationship Id="rId4" Type="http://schemas.openxmlformats.org/officeDocument/2006/relationships/image" Target="../media/image2.png"/><Relationship Id="rId5" Type="http://schemas.openxmlformats.org/officeDocument/2006/relationships/image" Target="../media/image4.png"/><Relationship Id="rId6" Type="http://schemas.openxmlformats.org/officeDocument/2006/relationships/image" Target="../media/image4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.png"/><Relationship Id="rId4" Type="http://schemas.openxmlformats.org/officeDocument/2006/relationships/image" Target="../media/image44.png"/><Relationship Id="rId5" Type="http://schemas.openxmlformats.org/officeDocument/2006/relationships/image" Target="../media/image4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6.png"/><Relationship Id="rId4" Type="http://schemas.openxmlformats.org/officeDocument/2006/relationships/image" Target="../media/image42.png"/><Relationship Id="rId5" Type="http://schemas.openxmlformats.org/officeDocument/2006/relationships/image" Target="../media/image40.png"/><Relationship Id="rId6" Type="http://schemas.openxmlformats.org/officeDocument/2006/relationships/image" Target="../media/image55.png"/><Relationship Id="rId7" Type="http://schemas.openxmlformats.org/officeDocument/2006/relationships/image" Target="../media/image50.png"/><Relationship Id="rId8" Type="http://schemas.openxmlformats.org/officeDocument/2006/relationships/image" Target="../media/image3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6.png"/><Relationship Id="rId4" Type="http://schemas.openxmlformats.org/officeDocument/2006/relationships/image" Target="../media/image57.png"/><Relationship Id="rId11" Type="http://schemas.openxmlformats.org/officeDocument/2006/relationships/image" Target="../media/image56.png"/><Relationship Id="rId10" Type="http://schemas.openxmlformats.org/officeDocument/2006/relationships/image" Target="../media/image52.png"/><Relationship Id="rId12" Type="http://schemas.openxmlformats.org/officeDocument/2006/relationships/image" Target="../media/image46.png"/><Relationship Id="rId9" Type="http://schemas.openxmlformats.org/officeDocument/2006/relationships/image" Target="../media/image54.png"/><Relationship Id="rId5" Type="http://schemas.openxmlformats.org/officeDocument/2006/relationships/image" Target="../media/image49.png"/><Relationship Id="rId6" Type="http://schemas.openxmlformats.org/officeDocument/2006/relationships/image" Target="../media/image43.png"/><Relationship Id="rId7" Type="http://schemas.openxmlformats.org/officeDocument/2006/relationships/image" Target="../media/image68.png"/><Relationship Id="rId8" Type="http://schemas.openxmlformats.org/officeDocument/2006/relationships/image" Target="../media/image6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6.png"/><Relationship Id="rId4" Type="http://schemas.openxmlformats.org/officeDocument/2006/relationships/image" Target="../media/image51.png"/><Relationship Id="rId9" Type="http://schemas.openxmlformats.org/officeDocument/2006/relationships/image" Target="../media/image75.png"/><Relationship Id="rId5" Type="http://schemas.openxmlformats.org/officeDocument/2006/relationships/image" Target="../media/image60.png"/><Relationship Id="rId6" Type="http://schemas.openxmlformats.org/officeDocument/2006/relationships/image" Target="../media/image61.png"/><Relationship Id="rId7" Type="http://schemas.openxmlformats.org/officeDocument/2006/relationships/image" Target="../media/image78.png"/><Relationship Id="rId8" Type="http://schemas.openxmlformats.org/officeDocument/2006/relationships/image" Target="../media/image6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6.png"/><Relationship Id="rId4" Type="http://schemas.openxmlformats.org/officeDocument/2006/relationships/image" Target="../media/image64.png"/><Relationship Id="rId5" Type="http://schemas.openxmlformats.org/officeDocument/2006/relationships/image" Target="../media/image70.png"/><Relationship Id="rId6" Type="http://schemas.openxmlformats.org/officeDocument/2006/relationships/image" Target="../media/image66.png"/><Relationship Id="rId7" Type="http://schemas.openxmlformats.org/officeDocument/2006/relationships/image" Target="../media/image65.png"/><Relationship Id="rId8" Type="http://schemas.openxmlformats.org/officeDocument/2006/relationships/image" Target="../media/image7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Relationship Id="rId4" Type="http://schemas.openxmlformats.org/officeDocument/2006/relationships/image" Target="../media/image2.png"/><Relationship Id="rId5" Type="http://schemas.openxmlformats.org/officeDocument/2006/relationships/image" Target="../media/image4.png"/><Relationship Id="rId6" Type="http://schemas.openxmlformats.org/officeDocument/2006/relationships/image" Target="../media/image18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6.png"/><Relationship Id="rId4" Type="http://schemas.openxmlformats.org/officeDocument/2006/relationships/image" Target="../media/image64.png"/><Relationship Id="rId5" Type="http://schemas.openxmlformats.org/officeDocument/2006/relationships/image" Target="../media/image71.png"/><Relationship Id="rId6" Type="http://schemas.openxmlformats.org/officeDocument/2006/relationships/image" Target="../media/image7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6.png"/><Relationship Id="rId4" Type="http://schemas.openxmlformats.org/officeDocument/2006/relationships/image" Target="../media/image69.png"/><Relationship Id="rId9" Type="http://schemas.openxmlformats.org/officeDocument/2006/relationships/image" Target="../media/image82.png"/><Relationship Id="rId5" Type="http://schemas.openxmlformats.org/officeDocument/2006/relationships/image" Target="../media/image74.png"/><Relationship Id="rId6" Type="http://schemas.openxmlformats.org/officeDocument/2006/relationships/image" Target="../media/image67.png"/><Relationship Id="rId7" Type="http://schemas.openxmlformats.org/officeDocument/2006/relationships/image" Target="../media/image79.png"/><Relationship Id="rId8" Type="http://schemas.openxmlformats.org/officeDocument/2006/relationships/image" Target="../media/image8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6.png"/><Relationship Id="rId4" Type="http://schemas.openxmlformats.org/officeDocument/2006/relationships/image" Target="../media/image80.png"/><Relationship Id="rId5" Type="http://schemas.openxmlformats.org/officeDocument/2006/relationships/image" Target="../media/image7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Relationship Id="rId4" Type="http://schemas.openxmlformats.org/officeDocument/2006/relationships/image" Target="../media/image2.png"/><Relationship Id="rId5" Type="http://schemas.openxmlformats.org/officeDocument/2006/relationships/image" Target="../media/image14.png"/><Relationship Id="rId6" Type="http://schemas.openxmlformats.org/officeDocument/2006/relationships/image" Target="../media/image1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Relationship Id="rId4" Type="http://schemas.openxmlformats.org/officeDocument/2006/relationships/image" Target="../media/image2.png"/><Relationship Id="rId5" Type="http://schemas.openxmlformats.org/officeDocument/2006/relationships/image" Target="../media/image4.png"/><Relationship Id="rId6" Type="http://schemas.openxmlformats.org/officeDocument/2006/relationships/image" Target="../media/image1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Relationship Id="rId4" Type="http://schemas.openxmlformats.org/officeDocument/2006/relationships/image" Target="../media/image15.png"/><Relationship Id="rId5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Relationship Id="rId4" Type="http://schemas.openxmlformats.org/officeDocument/2006/relationships/image" Target="../media/image4.png"/><Relationship Id="rId5" Type="http://schemas.openxmlformats.org/officeDocument/2006/relationships/image" Target="../media/image18.png"/><Relationship Id="rId6" Type="http://schemas.openxmlformats.org/officeDocument/2006/relationships/image" Target="../media/image2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Relationship Id="rId4" Type="http://schemas.openxmlformats.org/officeDocument/2006/relationships/image" Target="../media/image23.png"/><Relationship Id="rId5" Type="http://schemas.openxmlformats.org/officeDocument/2006/relationships/image" Target="../media/image31.png"/><Relationship Id="rId6" Type="http://schemas.openxmlformats.org/officeDocument/2006/relationships/image" Target="../media/image2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84" name="Google Shape;84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85" name="Google Shape;85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86" name="Google Shape;86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138737" y="1977479"/>
            <a:ext cx="1914525" cy="409575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3"/>
          <p:cNvSpPr txBox="1"/>
          <p:nvPr/>
        </p:nvSpPr>
        <p:spPr>
          <a:xfrm>
            <a:off x="295275" y="2577554"/>
            <a:ext cx="11601600" cy="174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400" u="none" cap="none" strike="noStrike">
                <a:solidFill>
                  <a:srgbClr val="1E293B"/>
                </a:solidFill>
                <a:latin typeface="Outfit"/>
                <a:ea typeface="Outfit"/>
                <a:cs typeface="Outfit"/>
                <a:sym typeface="Outfit"/>
              </a:rPr>
              <a:t>Extending LLMs with</a:t>
            </a:r>
            <a:b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i="0" lang="en-US" sz="5400" u="none" cap="none" strike="noStrike">
                <a:solidFill>
                  <a:srgbClr val="6D9EEB"/>
                </a:solidFill>
                <a:latin typeface="Outfit"/>
                <a:ea typeface="Outfit"/>
                <a:cs typeface="Outfit"/>
                <a:sym typeface="Outfit"/>
              </a:rPr>
              <a:t>RAG </a:t>
            </a:r>
            <a:r>
              <a:rPr b="1" i="0" lang="en-US" sz="5400" u="none" cap="none" strike="noStrike">
                <a:solidFill>
                  <a:srgbClr val="1E293B"/>
                </a:solidFill>
                <a:latin typeface="Outfit"/>
                <a:ea typeface="Outfit"/>
                <a:cs typeface="Outfit"/>
                <a:sym typeface="Outfit"/>
              </a:rPr>
              <a:t>&amp; </a:t>
            </a:r>
            <a:r>
              <a:rPr b="1" i="0" lang="en-US" sz="5400" u="none" cap="none" strike="noStrike">
                <a:solidFill>
                  <a:srgbClr val="C27BA0"/>
                </a:solidFill>
                <a:latin typeface="Outfit"/>
                <a:ea typeface="Outfit"/>
                <a:cs typeface="Outfit"/>
                <a:sym typeface="Outfit"/>
              </a:rPr>
              <a:t>MCP</a:t>
            </a:r>
            <a:endParaRPr>
              <a:solidFill>
                <a:srgbClr val="C27BA0"/>
              </a:solidFill>
            </a:endParaRPr>
          </a:p>
        </p:txBody>
      </p:sp>
      <p:sp>
        <p:nvSpPr>
          <p:cNvPr id="88" name="Google Shape;88;p13"/>
          <p:cNvSpPr txBox="1"/>
          <p:nvPr/>
        </p:nvSpPr>
        <p:spPr>
          <a:xfrm>
            <a:off x="4000500" y="4371825"/>
            <a:ext cx="4000500" cy="2772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5994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475569"/>
                </a:solidFill>
                <a:latin typeface="Outfit"/>
                <a:ea typeface="Outfit"/>
                <a:cs typeface="Outfit"/>
                <a:sym typeface="Outfit"/>
              </a:rPr>
              <a:t>Giving knowledge and hands to AI</a:t>
            </a:r>
            <a:endParaRPr/>
          </a:p>
        </p:txBody>
      </p:sp>
      <p:sp>
        <p:nvSpPr>
          <p:cNvPr id="89" name="Google Shape;89;p13"/>
          <p:cNvSpPr txBox="1"/>
          <p:nvPr/>
        </p:nvSpPr>
        <p:spPr>
          <a:xfrm>
            <a:off x="650475" y="5125501"/>
            <a:ext cx="11049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5994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475569"/>
                </a:solidFill>
                <a:latin typeface="Outfit"/>
                <a:ea typeface="Outfit"/>
                <a:cs typeface="Outfit"/>
                <a:sym typeface="Outfit"/>
              </a:rPr>
              <a:t>Sangeeth Nandakumar | sangeeth.nandakumar@usthealthproof.com</a:t>
            </a:r>
            <a:endParaRPr sz="1800">
              <a:solidFill>
                <a:srgbClr val="475569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2"/>
          <p:cNvSpPr txBox="1"/>
          <p:nvPr/>
        </p:nvSpPr>
        <p:spPr>
          <a:xfrm>
            <a:off x="571500" y="571500"/>
            <a:ext cx="11601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200" u="none" cap="none" strike="noStrike">
                <a:solidFill>
                  <a:srgbClr val="6D9EEB"/>
                </a:solidFill>
                <a:latin typeface="Outfit"/>
                <a:ea typeface="Outfit"/>
                <a:cs typeface="Outfit"/>
                <a:sym typeface="Outfit"/>
              </a:rPr>
              <a:t>RAG</a:t>
            </a:r>
            <a:r>
              <a:rPr b="1" lang="en-US" sz="4200">
                <a:solidFill>
                  <a:srgbClr val="1E293B"/>
                </a:solidFill>
                <a:latin typeface="Outfit"/>
                <a:ea typeface="Outfit"/>
                <a:cs typeface="Outfit"/>
                <a:sym typeface="Outfit"/>
              </a:rPr>
              <a:t> Pipeline</a:t>
            </a:r>
            <a:endParaRPr/>
          </a:p>
        </p:txBody>
      </p:sp>
      <p:pic>
        <p:nvPicPr>
          <p:cNvPr descr="image.png" id="211" name="Google Shape;211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0150" y="1447100"/>
            <a:ext cx="3577975" cy="5159225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2"/>
          <p:cNvSpPr txBox="1"/>
          <p:nvPr/>
        </p:nvSpPr>
        <p:spPr>
          <a:xfrm>
            <a:off x="780738" y="1681500"/>
            <a:ext cx="3136800" cy="4386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6195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E293B"/>
              </a:buClr>
              <a:buSzPts val="2100"/>
              <a:buFont typeface="Outfit SemiBold"/>
              <a:buAutoNum type="arabicPeriod"/>
            </a:pPr>
            <a:r>
              <a:rPr lang="en-US" sz="2100">
                <a:solidFill>
                  <a:srgbClr val="1E293B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>Ingestion</a:t>
            </a:r>
            <a:endParaRPr sz="2100">
              <a:solidFill>
                <a:srgbClr val="1E293B"/>
              </a:solidFill>
              <a:latin typeface="Outfit SemiBold"/>
              <a:ea typeface="Outfit SemiBold"/>
              <a:cs typeface="Outfit SemiBold"/>
              <a:sym typeface="Outfit SemiBold"/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475569"/>
                </a:solidFill>
                <a:latin typeface="Outfit"/>
                <a:ea typeface="Outfit"/>
                <a:cs typeface="Outfit"/>
                <a:sym typeface="Outfit"/>
              </a:rPr>
              <a:t>Documents (PDFs, Wikis) are sliced into chunks.</a:t>
            </a:r>
            <a:endParaRPr sz="2100">
              <a:solidFill>
                <a:srgbClr val="1E293B"/>
              </a:solidFill>
              <a:latin typeface="Outfit SemiBold"/>
              <a:ea typeface="Outfit SemiBold"/>
              <a:cs typeface="Outfit SemiBold"/>
              <a:sym typeface="Outfit SemiBold"/>
            </a:endParaRPr>
          </a:p>
          <a:p>
            <a:pPr indent="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E293B"/>
              </a:solidFill>
              <a:latin typeface="Outfit SemiBold"/>
              <a:ea typeface="Outfit SemiBold"/>
              <a:cs typeface="Outfit SemiBold"/>
              <a:sym typeface="Outfit SemiBold"/>
            </a:endParaRPr>
          </a:p>
          <a:p>
            <a:pPr indent="-36195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E293B"/>
              </a:buClr>
              <a:buSzPts val="2100"/>
              <a:buFont typeface="Outfit SemiBold"/>
              <a:buAutoNum type="arabicPeriod"/>
            </a:pPr>
            <a:r>
              <a:rPr lang="en-US" sz="2100">
                <a:solidFill>
                  <a:srgbClr val="1E293B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>Embedding</a:t>
            </a:r>
            <a:endParaRPr sz="2100">
              <a:solidFill>
                <a:srgbClr val="1E293B"/>
              </a:solidFill>
              <a:latin typeface="Outfit SemiBold"/>
              <a:ea typeface="Outfit SemiBold"/>
              <a:cs typeface="Outfit SemiBold"/>
              <a:sym typeface="Outfit SemiBold"/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475569"/>
                </a:solidFill>
                <a:latin typeface="Outfit"/>
                <a:ea typeface="Outfit"/>
                <a:cs typeface="Outfit"/>
                <a:sym typeface="Outfit"/>
              </a:rPr>
              <a:t>Chunks are converted into vectors (numbers) by an embedding model.</a:t>
            </a:r>
            <a:endParaRPr sz="2100">
              <a:solidFill>
                <a:srgbClr val="1E293B"/>
              </a:solidFill>
              <a:latin typeface="Outfit SemiBold"/>
              <a:ea typeface="Outfit SemiBold"/>
              <a:cs typeface="Outfit SemiBold"/>
              <a:sym typeface="Outfit SemiBold"/>
            </a:endParaRPr>
          </a:p>
          <a:p>
            <a:pPr indent="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E293B"/>
              </a:solidFill>
              <a:latin typeface="Outfit SemiBold"/>
              <a:ea typeface="Outfit SemiBold"/>
              <a:cs typeface="Outfit SemiBold"/>
              <a:sym typeface="Outfit SemiBold"/>
            </a:endParaRPr>
          </a:p>
          <a:p>
            <a:pPr indent="-36195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E293B"/>
              </a:buClr>
              <a:buSzPts val="2100"/>
              <a:buFont typeface="Outfit SemiBold"/>
              <a:buAutoNum type="arabicPeriod"/>
            </a:pPr>
            <a:r>
              <a:rPr lang="en-US" sz="2100">
                <a:solidFill>
                  <a:srgbClr val="1E293B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>Vector Store</a:t>
            </a:r>
            <a:endParaRPr sz="2100">
              <a:solidFill>
                <a:srgbClr val="1E293B"/>
              </a:solidFill>
              <a:latin typeface="Outfit SemiBold"/>
              <a:ea typeface="Outfit SemiBold"/>
              <a:cs typeface="Outfit SemiBold"/>
              <a:sym typeface="Outfit SemiBold"/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475569"/>
                </a:solidFill>
                <a:latin typeface="Outfit"/>
                <a:ea typeface="Outfit"/>
                <a:cs typeface="Outfit"/>
                <a:sym typeface="Outfit"/>
              </a:rPr>
              <a:t>Vectors are stored in a database (e.g., Pinecone) for fast similarity search.</a:t>
            </a:r>
            <a:endParaRPr sz="2100">
              <a:solidFill>
                <a:srgbClr val="1E293B"/>
              </a:solidFill>
              <a:latin typeface="Outfit SemiBold"/>
              <a:ea typeface="Outfit SemiBold"/>
              <a:cs typeface="Outfit SemiBold"/>
              <a:sym typeface="Outfit SemiBold"/>
            </a:endParaRPr>
          </a:p>
          <a:p>
            <a:pPr indent="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E293B"/>
              </a:solidFill>
              <a:latin typeface="Outfit SemiBold"/>
              <a:ea typeface="Outfit SemiBold"/>
              <a:cs typeface="Outfit SemiBold"/>
              <a:sym typeface="Outfit SemiBold"/>
            </a:endParaRPr>
          </a:p>
          <a:p>
            <a:pPr indent="-36195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E293B"/>
              </a:buClr>
              <a:buSzPts val="2100"/>
              <a:buFont typeface="Outfit SemiBold"/>
              <a:buAutoNum type="arabicPeriod"/>
            </a:pPr>
            <a:r>
              <a:rPr lang="en-US" sz="2100">
                <a:solidFill>
                  <a:srgbClr val="1E293B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>Retrieval</a:t>
            </a:r>
            <a:endParaRPr sz="2100">
              <a:solidFill>
                <a:srgbClr val="1E293B"/>
              </a:solidFill>
              <a:latin typeface="Outfit SemiBold"/>
              <a:ea typeface="Outfit SemiBold"/>
              <a:cs typeface="Outfit SemiBold"/>
              <a:sym typeface="Outfit SemiBold"/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475569"/>
                </a:solidFill>
                <a:latin typeface="Outfit"/>
                <a:ea typeface="Outfit"/>
                <a:cs typeface="Outfit"/>
                <a:sym typeface="Outfit"/>
              </a:rPr>
              <a:t>Relevant chunks are fetched and sent to the LLM.</a:t>
            </a:r>
            <a:endParaRPr sz="2100">
              <a:solidFill>
                <a:srgbClr val="1E293B"/>
              </a:solidFill>
              <a:latin typeface="Outfit SemiBold"/>
              <a:ea typeface="Outfit SemiBold"/>
              <a:cs typeface="Outfit SemiBold"/>
              <a:sym typeface="Outfit SemiBold"/>
            </a:endParaRPr>
          </a:p>
        </p:txBody>
      </p:sp>
      <p:cxnSp>
        <p:nvCxnSpPr>
          <p:cNvPr id="213" name="Google Shape;213;p22"/>
          <p:cNvCxnSpPr/>
          <p:nvPr/>
        </p:nvCxnSpPr>
        <p:spPr>
          <a:xfrm>
            <a:off x="4383234" y="988834"/>
            <a:ext cx="0" cy="5390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4" name="Google Shape;214;p22"/>
          <p:cNvSpPr txBox="1"/>
          <p:nvPr/>
        </p:nvSpPr>
        <p:spPr>
          <a:xfrm>
            <a:off x="5440425" y="2634025"/>
            <a:ext cx="58236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An </a:t>
            </a:r>
            <a:r>
              <a:rPr b="1" lang="en-US" sz="1800">
                <a:solidFill>
                  <a:schemeClr val="dk1"/>
                </a:solidFill>
              </a:rPr>
              <a:t>ID</a:t>
            </a:r>
            <a:br>
              <a:rPr b="1" lang="en-US" sz="1800">
                <a:solidFill>
                  <a:schemeClr val="dk1"/>
                </a:solidFill>
              </a:rPr>
            </a:br>
            <a:endParaRPr b="1"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A </a:t>
            </a:r>
            <a:r>
              <a:rPr b="1" lang="en-US" sz="1800">
                <a:solidFill>
                  <a:schemeClr val="dk1"/>
                </a:solidFill>
              </a:rPr>
              <a:t>vector embedding</a:t>
            </a:r>
            <a:r>
              <a:rPr lang="en-US" sz="1800">
                <a:solidFill>
                  <a:schemeClr val="dk1"/>
                </a:solidFill>
              </a:rPr>
              <a:t> (array of numbers)</a:t>
            </a:r>
            <a:br>
              <a:rPr lang="en-US" sz="1800">
                <a:solidFill>
                  <a:schemeClr val="dk1"/>
                </a:solidFill>
              </a:rPr>
            </a:b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Optional </a:t>
            </a:r>
            <a:r>
              <a:rPr b="1" lang="en-US" sz="1800">
                <a:solidFill>
                  <a:schemeClr val="dk1"/>
                </a:solidFill>
              </a:rPr>
              <a:t>metadata</a:t>
            </a:r>
            <a:r>
              <a:rPr lang="en-US" sz="1800">
                <a:solidFill>
                  <a:schemeClr val="dk1"/>
                </a:solidFill>
              </a:rPr>
              <a:t> (like JSON tags, e.g.,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{"title": "Sangeeth, Name, Text, Male"}</a:t>
            </a:r>
            <a:r>
              <a:rPr lang="en-US" sz="1800">
                <a:solidFill>
                  <a:schemeClr val="dk1"/>
                </a:solidFill>
              </a:rPr>
              <a:t>)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3"/>
          <p:cNvSpPr txBox="1"/>
          <p:nvPr/>
        </p:nvSpPr>
        <p:spPr>
          <a:xfrm>
            <a:off x="571500" y="571500"/>
            <a:ext cx="11601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200" u="none" cap="none" strike="noStrike">
                <a:solidFill>
                  <a:srgbClr val="6D9EEB"/>
                </a:solidFill>
                <a:latin typeface="Outfit"/>
                <a:ea typeface="Outfit"/>
                <a:cs typeface="Outfit"/>
                <a:sym typeface="Outfit"/>
              </a:rPr>
              <a:t>RAG</a:t>
            </a:r>
            <a:r>
              <a:rPr b="1" lang="en-US" sz="4200">
                <a:solidFill>
                  <a:srgbClr val="1E293B"/>
                </a:solidFill>
                <a:latin typeface="Outfit"/>
                <a:ea typeface="Outfit"/>
                <a:cs typeface="Outfit"/>
                <a:sym typeface="Outfit"/>
              </a:rPr>
              <a:t> Pipeline</a:t>
            </a:r>
            <a:endParaRPr/>
          </a:p>
        </p:txBody>
      </p:sp>
      <p:pic>
        <p:nvPicPr>
          <p:cNvPr descr="image.png" id="220" name="Google Shape;220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0150" y="1447100"/>
            <a:ext cx="3577975" cy="5159225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23"/>
          <p:cNvSpPr txBox="1"/>
          <p:nvPr/>
        </p:nvSpPr>
        <p:spPr>
          <a:xfrm>
            <a:off x="780738" y="1681500"/>
            <a:ext cx="3136800" cy="4386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6195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E293B"/>
              </a:buClr>
              <a:buSzPts val="2100"/>
              <a:buFont typeface="Outfit SemiBold"/>
              <a:buAutoNum type="arabicPeriod"/>
            </a:pPr>
            <a:r>
              <a:rPr lang="en-US" sz="2100">
                <a:solidFill>
                  <a:srgbClr val="1E293B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>Ingestion</a:t>
            </a:r>
            <a:endParaRPr sz="2100">
              <a:solidFill>
                <a:srgbClr val="1E293B"/>
              </a:solidFill>
              <a:latin typeface="Outfit SemiBold"/>
              <a:ea typeface="Outfit SemiBold"/>
              <a:cs typeface="Outfit SemiBold"/>
              <a:sym typeface="Outfit SemiBold"/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475569"/>
                </a:solidFill>
                <a:latin typeface="Outfit"/>
                <a:ea typeface="Outfit"/>
                <a:cs typeface="Outfit"/>
                <a:sym typeface="Outfit"/>
              </a:rPr>
              <a:t>Documents (PDFs, Wikis) are sliced into chunks.</a:t>
            </a:r>
            <a:endParaRPr sz="2100">
              <a:solidFill>
                <a:srgbClr val="1E293B"/>
              </a:solidFill>
              <a:latin typeface="Outfit SemiBold"/>
              <a:ea typeface="Outfit SemiBold"/>
              <a:cs typeface="Outfit SemiBold"/>
              <a:sym typeface="Outfit SemiBold"/>
            </a:endParaRPr>
          </a:p>
          <a:p>
            <a:pPr indent="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E293B"/>
              </a:solidFill>
              <a:latin typeface="Outfit SemiBold"/>
              <a:ea typeface="Outfit SemiBold"/>
              <a:cs typeface="Outfit SemiBold"/>
              <a:sym typeface="Outfit SemiBold"/>
            </a:endParaRPr>
          </a:p>
          <a:p>
            <a:pPr indent="-36195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E293B"/>
              </a:buClr>
              <a:buSzPts val="2100"/>
              <a:buFont typeface="Outfit SemiBold"/>
              <a:buAutoNum type="arabicPeriod"/>
            </a:pPr>
            <a:r>
              <a:rPr lang="en-US" sz="2100">
                <a:solidFill>
                  <a:srgbClr val="1E293B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>Embedding</a:t>
            </a:r>
            <a:endParaRPr sz="2100">
              <a:solidFill>
                <a:srgbClr val="1E293B"/>
              </a:solidFill>
              <a:latin typeface="Outfit SemiBold"/>
              <a:ea typeface="Outfit SemiBold"/>
              <a:cs typeface="Outfit SemiBold"/>
              <a:sym typeface="Outfit SemiBold"/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475569"/>
                </a:solidFill>
                <a:latin typeface="Outfit"/>
                <a:ea typeface="Outfit"/>
                <a:cs typeface="Outfit"/>
                <a:sym typeface="Outfit"/>
              </a:rPr>
              <a:t>Chunks are converted into vectors (numbers) by an embedding model.</a:t>
            </a:r>
            <a:endParaRPr sz="2100">
              <a:solidFill>
                <a:srgbClr val="1E293B"/>
              </a:solidFill>
              <a:latin typeface="Outfit SemiBold"/>
              <a:ea typeface="Outfit SemiBold"/>
              <a:cs typeface="Outfit SemiBold"/>
              <a:sym typeface="Outfit SemiBold"/>
            </a:endParaRPr>
          </a:p>
          <a:p>
            <a:pPr indent="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E293B"/>
              </a:solidFill>
              <a:latin typeface="Outfit SemiBold"/>
              <a:ea typeface="Outfit SemiBold"/>
              <a:cs typeface="Outfit SemiBold"/>
              <a:sym typeface="Outfit SemiBold"/>
            </a:endParaRPr>
          </a:p>
          <a:p>
            <a:pPr indent="-36195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E293B"/>
              </a:buClr>
              <a:buSzPts val="2100"/>
              <a:buFont typeface="Outfit SemiBold"/>
              <a:buAutoNum type="arabicPeriod"/>
            </a:pPr>
            <a:r>
              <a:rPr lang="en-US" sz="2100">
                <a:solidFill>
                  <a:srgbClr val="1E293B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>Vector Store</a:t>
            </a:r>
            <a:endParaRPr sz="2100">
              <a:solidFill>
                <a:srgbClr val="1E293B"/>
              </a:solidFill>
              <a:latin typeface="Outfit SemiBold"/>
              <a:ea typeface="Outfit SemiBold"/>
              <a:cs typeface="Outfit SemiBold"/>
              <a:sym typeface="Outfit SemiBold"/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475569"/>
                </a:solidFill>
                <a:latin typeface="Outfit"/>
                <a:ea typeface="Outfit"/>
                <a:cs typeface="Outfit"/>
                <a:sym typeface="Outfit"/>
              </a:rPr>
              <a:t>Vectors are stored in a database (e.g., Pinecone) for fast similarity search.</a:t>
            </a:r>
            <a:endParaRPr sz="2100">
              <a:solidFill>
                <a:srgbClr val="1E293B"/>
              </a:solidFill>
              <a:latin typeface="Outfit SemiBold"/>
              <a:ea typeface="Outfit SemiBold"/>
              <a:cs typeface="Outfit SemiBold"/>
              <a:sym typeface="Outfit SemiBold"/>
            </a:endParaRPr>
          </a:p>
          <a:p>
            <a:pPr indent="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E293B"/>
              </a:solidFill>
              <a:latin typeface="Outfit SemiBold"/>
              <a:ea typeface="Outfit SemiBold"/>
              <a:cs typeface="Outfit SemiBold"/>
              <a:sym typeface="Outfit SemiBold"/>
            </a:endParaRPr>
          </a:p>
          <a:p>
            <a:pPr indent="-36195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E293B"/>
              </a:buClr>
              <a:buSzPts val="2100"/>
              <a:buFont typeface="Outfit SemiBold"/>
              <a:buAutoNum type="arabicPeriod"/>
            </a:pPr>
            <a:r>
              <a:rPr lang="en-US" sz="2100">
                <a:solidFill>
                  <a:srgbClr val="1E293B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>Retrieval</a:t>
            </a:r>
            <a:endParaRPr sz="2100">
              <a:solidFill>
                <a:srgbClr val="1E293B"/>
              </a:solidFill>
              <a:latin typeface="Outfit SemiBold"/>
              <a:ea typeface="Outfit SemiBold"/>
              <a:cs typeface="Outfit SemiBold"/>
              <a:sym typeface="Outfit SemiBold"/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475569"/>
                </a:solidFill>
                <a:latin typeface="Outfit"/>
                <a:ea typeface="Outfit"/>
                <a:cs typeface="Outfit"/>
                <a:sym typeface="Outfit"/>
              </a:rPr>
              <a:t>Relevant chunks are fetched and sent to the LLM.</a:t>
            </a:r>
            <a:endParaRPr sz="2100">
              <a:solidFill>
                <a:srgbClr val="1E293B"/>
              </a:solidFill>
              <a:latin typeface="Outfit SemiBold"/>
              <a:ea typeface="Outfit SemiBold"/>
              <a:cs typeface="Outfit SemiBold"/>
              <a:sym typeface="Outfit SemiBold"/>
            </a:endParaRPr>
          </a:p>
        </p:txBody>
      </p:sp>
      <p:cxnSp>
        <p:nvCxnSpPr>
          <p:cNvPr id="222" name="Google Shape;222;p23"/>
          <p:cNvCxnSpPr/>
          <p:nvPr/>
        </p:nvCxnSpPr>
        <p:spPr>
          <a:xfrm>
            <a:off x="4383234" y="988834"/>
            <a:ext cx="0" cy="5390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23" name="Google Shape;223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75125" y="881900"/>
            <a:ext cx="5335200" cy="533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4"/>
          <p:cNvSpPr txBox="1"/>
          <p:nvPr/>
        </p:nvSpPr>
        <p:spPr>
          <a:xfrm>
            <a:off x="571500" y="571500"/>
            <a:ext cx="11601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200" u="none" cap="none" strike="noStrike">
                <a:solidFill>
                  <a:srgbClr val="6D9EEB"/>
                </a:solidFill>
                <a:latin typeface="Outfit"/>
                <a:ea typeface="Outfit"/>
                <a:cs typeface="Outfit"/>
                <a:sym typeface="Outfit"/>
              </a:rPr>
              <a:t>RAG</a:t>
            </a:r>
            <a:r>
              <a:rPr b="1" lang="en-US" sz="4200">
                <a:solidFill>
                  <a:srgbClr val="1E293B"/>
                </a:solidFill>
                <a:latin typeface="Outfit"/>
                <a:ea typeface="Outfit"/>
                <a:cs typeface="Outfit"/>
                <a:sym typeface="Outfit"/>
              </a:rPr>
              <a:t> Pipeline</a:t>
            </a:r>
            <a:endParaRPr/>
          </a:p>
        </p:txBody>
      </p:sp>
      <p:pic>
        <p:nvPicPr>
          <p:cNvPr descr="image.png" id="229" name="Google Shape;229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0150" y="1447100"/>
            <a:ext cx="3577975" cy="5159225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24"/>
          <p:cNvSpPr txBox="1"/>
          <p:nvPr/>
        </p:nvSpPr>
        <p:spPr>
          <a:xfrm>
            <a:off x="780738" y="1681500"/>
            <a:ext cx="3136800" cy="4386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6195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E293B"/>
              </a:buClr>
              <a:buSzPts val="2100"/>
              <a:buFont typeface="Outfit SemiBold"/>
              <a:buAutoNum type="arabicPeriod"/>
            </a:pPr>
            <a:r>
              <a:rPr lang="en-US" sz="2100">
                <a:solidFill>
                  <a:srgbClr val="1E293B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>Ingestion</a:t>
            </a:r>
            <a:endParaRPr sz="2100">
              <a:solidFill>
                <a:srgbClr val="1E293B"/>
              </a:solidFill>
              <a:latin typeface="Outfit SemiBold"/>
              <a:ea typeface="Outfit SemiBold"/>
              <a:cs typeface="Outfit SemiBold"/>
              <a:sym typeface="Outfit SemiBold"/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475569"/>
                </a:solidFill>
                <a:latin typeface="Outfit"/>
                <a:ea typeface="Outfit"/>
                <a:cs typeface="Outfit"/>
                <a:sym typeface="Outfit"/>
              </a:rPr>
              <a:t>Documents (PDFs, Wikis) are sliced into chunks.</a:t>
            </a:r>
            <a:endParaRPr sz="2100">
              <a:solidFill>
                <a:srgbClr val="1E293B"/>
              </a:solidFill>
              <a:latin typeface="Outfit SemiBold"/>
              <a:ea typeface="Outfit SemiBold"/>
              <a:cs typeface="Outfit SemiBold"/>
              <a:sym typeface="Outfit SemiBold"/>
            </a:endParaRPr>
          </a:p>
          <a:p>
            <a:pPr indent="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E293B"/>
              </a:solidFill>
              <a:latin typeface="Outfit SemiBold"/>
              <a:ea typeface="Outfit SemiBold"/>
              <a:cs typeface="Outfit SemiBold"/>
              <a:sym typeface="Outfit SemiBold"/>
            </a:endParaRPr>
          </a:p>
          <a:p>
            <a:pPr indent="-36195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E293B"/>
              </a:buClr>
              <a:buSzPts val="2100"/>
              <a:buFont typeface="Outfit SemiBold"/>
              <a:buAutoNum type="arabicPeriod"/>
            </a:pPr>
            <a:r>
              <a:rPr lang="en-US" sz="2100">
                <a:solidFill>
                  <a:srgbClr val="1E293B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>Embedding</a:t>
            </a:r>
            <a:endParaRPr sz="2100">
              <a:solidFill>
                <a:srgbClr val="1E293B"/>
              </a:solidFill>
              <a:latin typeface="Outfit SemiBold"/>
              <a:ea typeface="Outfit SemiBold"/>
              <a:cs typeface="Outfit SemiBold"/>
              <a:sym typeface="Outfit SemiBold"/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475569"/>
                </a:solidFill>
                <a:latin typeface="Outfit"/>
                <a:ea typeface="Outfit"/>
                <a:cs typeface="Outfit"/>
                <a:sym typeface="Outfit"/>
              </a:rPr>
              <a:t>Chunks are converted into vectors (numbers) by an embedding model.</a:t>
            </a:r>
            <a:endParaRPr sz="2100">
              <a:solidFill>
                <a:srgbClr val="1E293B"/>
              </a:solidFill>
              <a:latin typeface="Outfit SemiBold"/>
              <a:ea typeface="Outfit SemiBold"/>
              <a:cs typeface="Outfit SemiBold"/>
              <a:sym typeface="Outfit SemiBold"/>
            </a:endParaRPr>
          </a:p>
          <a:p>
            <a:pPr indent="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E293B"/>
              </a:solidFill>
              <a:latin typeface="Outfit SemiBold"/>
              <a:ea typeface="Outfit SemiBold"/>
              <a:cs typeface="Outfit SemiBold"/>
              <a:sym typeface="Outfit SemiBold"/>
            </a:endParaRPr>
          </a:p>
          <a:p>
            <a:pPr indent="-36195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E293B"/>
              </a:buClr>
              <a:buSzPts val="2100"/>
              <a:buFont typeface="Outfit SemiBold"/>
              <a:buAutoNum type="arabicPeriod"/>
            </a:pPr>
            <a:r>
              <a:rPr lang="en-US" sz="2100">
                <a:solidFill>
                  <a:srgbClr val="1E293B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>Vector Store</a:t>
            </a:r>
            <a:endParaRPr sz="2100">
              <a:solidFill>
                <a:srgbClr val="1E293B"/>
              </a:solidFill>
              <a:latin typeface="Outfit SemiBold"/>
              <a:ea typeface="Outfit SemiBold"/>
              <a:cs typeface="Outfit SemiBold"/>
              <a:sym typeface="Outfit SemiBold"/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475569"/>
                </a:solidFill>
                <a:latin typeface="Outfit"/>
                <a:ea typeface="Outfit"/>
                <a:cs typeface="Outfit"/>
                <a:sym typeface="Outfit"/>
              </a:rPr>
              <a:t>Vectors are stored in a database (e.g., Pinecone) for fast similarity search.</a:t>
            </a:r>
            <a:endParaRPr sz="2100">
              <a:solidFill>
                <a:srgbClr val="1E293B"/>
              </a:solidFill>
              <a:latin typeface="Outfit SemiBold"/>
              <a:ea typeface="Outfit SemiBold"/>
              <a:cs typeface="Outfit SemiBold"/>
              <a:sym typeface="Outfit SemiBold"/>
            </a:endParaRPr>
          </a:p>
          <a:p>
            <a:pPr indent="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E293B"/>
              </a:solidFill>
              <a:latin typeface="Outfit SemiBold"/>
              <a:ea typeface="Outfit SemiBold"/>
              <a:cs typeface="Outfit SemiBold"/>
              <a:sym typeface="Outfit SemiBold"/>
            </a:endParaRPr>
          </a:p>
          <a:p>
            <a:pPr indent="-36195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E293B"/>
              </a:buClr>
              <a:buSzPts val="2100"/>
              <a:buFont typeface="Outfit SemiBold"/>
              <a:buAutoNum type="arabicPeriod"/>
            </a:pPr>
            <a:r>
              <a:rPr lang="en-US" sz="2100">
                <a:solidFill>
                  <a:srgbClr val="1E293B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>Retrieval</a:t>
            </a:r>
            <a:endParaRPr sz="2100">
              <a:solidFill>
                <a:srgbClr val="1E293B"/>
              </a:solidFill>
              <a:latin typeface="Outfit SemiBold"/>
              <a:ea typeface="Outfit SemiBold"/>
              <a:cs typeface="Outfit SemiBold"/>
              <a:sym typeface="Outfit SemiBold"/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475569"/>
                </a:solidFill>
                <a:latin typeface="Outfit"/>
                <a:ea typeface="Outfit"/>
                <a:cs typeface="Outfit"/>
                <a:sym typeface="Outfit"/>
              </a:rPr>
              <a:t>Relevant chunks are fetched and sent to the LLM.</a:t>
            </a:r>
            <a:endParaRPr sz="2100">
              <a:solidFill>
                <a:srgbClr val="1E293B"/>
              </a:solidFill>
              <a:latin typeface="Outfit SemiBold"/>
              <a:ea typeface="Outfit SemiBold"/>
              <a:cs typeface="Outfit SemiBold"/>
              <a:sym typeface="Outfit SemiBold"/>
            </a:endParaRPr>
          </a:p>
        </p:txBody>
      </p:sp>
      <p:cxnSp>
        <p:nvCxnSpPr>
          <p:cNvPr id="231" name="Google Shape;231;p24"/>
          <p:cNvCxnSpPr/>
          <p:nvPr/>
        </p:nvCxnSpPr>
        <p:spPr>
          <a:xfrm>
            <a:off x="4383234" y="988834"/>
            <a:ext cx="0" cy="5390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2" name="Google Shape;232;p24"/>
          <p:cNvSpPr txBox="1"/>
          <p:nvPr/>
        </p:nvSpPr>
        <p:spPr>
          <a:xfrm>
            <a:off x="6640898" y="2579069"/>
            <a:ext cx="27264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>
                <a:solidFill>
                  <a:srgbClr val="475569"/>
                </a:solidFill>
                <a:highlight>
                  <a:schemeClr val="lt1"/>
                </a:highlight>
                <a:latin typeface="Outfit"/>
                <a:ea typeface="Outfit"/>
                <a:cs typeface="Outfit"/>
                <a:sym typeface="Outfit"/>
              </a:rPr>
              <a:t>Our Private Embedding</a:t>
            </a:r>
            <a:endParaRPr sz="1650">
              <a:solidFill>
                <a:srgbClr val="475569"/>
              </a:solidFill>
              <a:highlight>
                <a:schemeClr val="lt1"/>
              </a:highlight>
              <a:latin typeface="Outfit"/>
              <a:ea typeface="Outfit"/>
              <a:cs typeface="Outfit"/>
              <a:sym typeface="Outfit"/>
            </a:endParaRPr>
          </a:p>
        </p:txBody>
      </p:sp>
      <p:pic>
        <p:nvPicPr>
          <p:cNvPr id="233" name="Google Shape;233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29763" y="874032"/>
            <a:ext cx="2676525" cy="170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12646" y="4981400"/>
            <a:ext cx="2821900" cy="7678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5" name="Google Shape;235;p24"/>
          <p:cNvCxnSpPr>
            <a:stCxn id="232" idx="2"/>
            <a:endCxn id="234" idx="0"/>
          </p:cNvCxnSpPr>
          <p:nvPr/>
        </p:nvCxnSpPr>
        <p:spPr>
          <a:xfrm>
            <a:off x="8004098" y="3017669"/>
            <a:ext cx="19500" cy="19638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6" name="Google Shape;236;p24"/>
          <p:cNvSpPr txBox="1"/>
          <p:nvPr/>
        </p:nvSpPr>
        <p:spPr>
          <a:xfrm>
            <a:off x="6793298" y="5749219"/>
            <a:ext cx="27264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>
                <a:solidFill>
                  <a:srgbClr val="475569"/>
                </a:solidFill>
                <a:highlight>
                  <a:schemeClr val="lt1"/>
                </a:highlight>
                <a:latin typeface="Outfit"/>
                <a:ea typeface="Outfit"/>
                <a:cs typeface="Outfit"/>
                <a:sym typeface="Outfit"/>
              </a:rPr>
              <a:t>Our Private DB</a:t>
            </a:r>
            <a:endParaRPr sz="1650">
              <a:solidFill>
                <a:srgbClr val="475569"/>
              </a:solidFill>
              <a:highlight>
                <a:schemeClr val="lt1"/>
              </a:highlight>
              <a:latin typeface="Outfit"/>
              <a:ea typeface="Outfit"/>
              <a:cs typeface="Outfit"/>
              <a:sym typeface="Outfi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5"/>
          <p:cNvSpPr txBox="1"/>
          <p:nvPr/>
        </p:nvSpPr>
        <p:spPr>
          <a:xfrm>
            <a:off x="571500" y="571500"/>
            <a:ext cx="11601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200" u="none" cap="none" strike="noStrike">
                <a:solidFill>
                  <a:srgbClr val="6D9EEB"/>
                </a:solidFill>
                <a:latin typeface="Outfit"/>
                <a:ea typeface="Outfit"/>
                <a:cs typeface="Outfit"/>
                <a:sym typeface="Outfit"/>
              </a:rPr>
              <a:t>RAG</a:t>
            </a:r>
            <a:r>
              <a:rPr b="1" lang="en-US" sz="4200">
                <a:solidFill>
                  <a:srgbClr val="1E293B"/>
                </a:solidFill>
                <a:latin typeface="Outfit"/>
                <a:ea typeface="Outfit"/>
                <a:cs typeface="Outfit"/>
                <a:sym typeface="Outfit"/>
              </a:rPr>
              <a:t> Pipeline</a:t>
            </a:r>
            <a:endParaRPr/>
          </a:p>
        </p:txBody>
      </p:sp>
      <p:pic>
        <p:nvPicPr>
          <p:cNvPr descr="image.png" id="242" name="Google Shape;242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0150" y="1447100"/>
            <a:ext cx="3577975" cy="5159225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25"/>
          <p:cNvSpPr txBox="1"/>
          <p:nvPr/>
        </p:nvSpPr>
        <p:spPr>
          <a:xfrm>
            <a:off x="780738" y="1681500"/>
            <a:ext cx="3136800" cy="4386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6195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E293B"/>
              </a:buClr>
              <a:buSzPts val="2100"/>
              <a:buFont typeface="Outfit SemiBold"/>
              <a:buAutoNum type="arabicPeriod"/>
            </a:pPr>
            <a:r>
              <a:rPr lang="en-US" sz="2100">
                <a:solidFill>
                  <a:srgbClr val="1E293B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>Ingestion</a:t>
            </a:r>
            <a:endParaRPr sz="2100">
              <a:solidFill>
                <a:srgbClr val="1E293B"/>
              </a:solidFill>
              <a:latin typeface="Outfit SemiBold"/>
              <a:ea typeface="Outfit SemiBold"/>
              <a:cs typeface="Outfit SemiBold"/>
              <a:sym typeface="Outfit SemiBold"/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475569"/>
                </a:solidFill>
                <a:latin typeface="Outfit"/>
                <a:ea typeface="Outfit"/>
                <a:cs typeface="Outfit"/>
                <a:sym typeface="Outfit"/>
              </a:rPr>
              <a:t>Documents (PDFs, Wikis) are sliced into chunks.</a:t>
            </a:r>
            <a:endParaRPr sz="2100">
              <a:solidFill>
                <a:srgbClr val="1E293B"/>
              </a:solidFill>
              <a:latin typeface="Outfit SemiBold"/>
              <a:ea typeface="Outfit SemiBold"/>
              <a:cs typeface="Outfit SemiBold"/>
              <a:sym typeface="Outfit SemiBold"/>
            </a:endParaRPr>
          </a:p>
          <a:p>
            <a:pPr indent="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E293B"/>
              </a:solidFill>
              <a:latin typeface="Outfit SemiBold"/>
              <a:ea typeface="Outfit SemiBold"/>
              <a:cs typeface="Outfit SemiBold"/>
              <a:sym typeface="Outfit SemiBold"/>
            </a:endParaRPr>
          </a:p>
          <a:p>
            <a:pPr indent="-36195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E293B"/>
              </a:buClr>
              <a:buSzPts val="2100"/>
              <a:buFont typeface="Outfit SemiBold"/>
              <a:buAutoNum type="arabicPeriod"/>
            </a:pPr>
            <a:r>
              <a:rPr lang="en-US" sz="2100">
                <a:solidFill>
                  <a:srgbClr val="1E293B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>Embedding</a:t>
            </a:r>
            <a:endParaRPr sz="2100">
              <a:solidFill>
                <a:srgbClr val="1E293B"/>
              </a:solidFill>
              <a:latin typeface="Outfit SemiBold"/>
              <a:ea typeface="Outfit SemiBold"/>
              <a:cs typeface="Outfit SemiBold"/>
              <a:sym typeface="Outfit SemiBold"/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475569"/>
                </a:solidFill>
                <a:latin typeface="Outfit"/>
                <a:ea typeface="Outfit"/>
                <a:cs typeface="Outfit"/>
                <a:sym typeface="Outfit"/>
              </a:rPr>
              <a:t>Chunks are converted into vectors (numbers) by an embedding model.</a:t>
            </a:r>
            <a:endParaRPr sz="2100">
              <a:solidFill>
                <a:srgbClr val="1E293B"/>
              </a:solidFill>
              <a:latin typeface="Outfit SemiBold"/>
              <a:ea typeface="Outfit SemiBold"/>
              <a:cs typeface="Outfit SemiBold"/>
              <a:sym typeface="Outfit SemiBold"/>
            </a:endParaRPr>
          </a:p>
          <a:p>
            <a:pPr indent="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E293B"/>
              </a:solidFill>
              <a:latin typeface="Outfit SemiBold"/>
              <a:ea typeface="Outfit SemiBold"/>
              <a:cs typeface="Outfit SemiBold"/>
              <a:sym typeface="Outfit SemiBold"/>
            </a:endParaRPr>
          </a:p>
          <a:p>
            <a:pPr indent="-36195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E293B"/>
              </a:buClr>
              <a:buSzPts val="2100"/>
              <a:buFont typeface="Outfit SemiBold"/>
              <a:buAutoNum type="arabicPeriod"/>
            </a:pPr>
            <a:r>
              <a:rPr lang="en-US" sz="2100">
                <a:solidFill>
                  <a:srgbClr val="1E293B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>Vector Store</a:t>
            </a:r>
            <a:endParaRPr sz="2100">
              <a:solidFill>
                <a:srgbClr val="1E293B"/>
              </a:solidFill>
              <a:latin typeface="Outfit SemiBold"/>
              <a:ea typeface="Outfit SemiBold"/>
              <a:cs typeface="Outfit SemiBold"/>
              <a:sym typeface="Outfit SemiBold"/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475569"/>
                </a:solidFill>
                <a:latin typeface="Outfit"/>
                <a:ea typeface="Outfit"/>
                <a:cs typeface="Outfit"/>
                <a:sym typeface="Outfit"/>
              </a:rPr>
              <a:t>Vectors are stored in a database (e.g., Pinecone) for fast similarity search.</a:t>
            </a:r>
            <a:endParaRPr sz="2100">
              <a:solidFill>
                <a:srgbClr val="1E293B"/>
              </a:solidFill>
              <a:latin typeface="Outfit SemiBold"/>
              <a:ea typeface="Outfit SemiBold"/>
              <a:cs typeface="Outfit SemiBold"/>
              <a:sym typeface="Outfit SemiBold"/>
            </a:endParaRPr>
          </a:p>
          <a:p>
            <a:pPr indent="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E293B"/>
              </a:solidFill>
              <a:latin typeface="Outfit SemiBold"/>
              <a:ea typeface="Outfit SemiBold"/>
              <a:cs typeface="Outfit SemiBold"/>
              <a:sym typeface="Outfit SemiBold"/>
            </a:endParaRPr>
          </a:p>
          <a:p>
            <a:pPr indent="-36195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E293B"/>
              </a:buClr>
              <a:buSzPts val="2100"/>
              <a:buFont typeface="Outfit SemiBold"/>
              <a:buAutoNum type="arabicPeriod"/>
            </a:pPr>
            <a:r>
              <a:rPr lang="en-US" sz="2100">
                <a:solidFill>
                  <a:srgbClr val="1E293B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>Retrieval</a:t>
            </a:r>
            <a:endParaRPr sz="2100">
              <a:solidFill>
                <a:srgbClr val="1E293B"/>
              </a:solidFill>
              <a:latin typeface="Outfit SemiBold"/>
              <a:ea typeface="Outfit SemiBold"/>
              <a:cs typeface="Outfit SemiBold"/>
              <a:sym typeface="Outfit SemiBold"/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475569"/>
                </a:solidFill>
                <a:latin typeface="Outfit"/>
                <a:ea typeface="Outfit"/>
                <a:cs typeface="Outfit"/>
                <a:sym typeface="Outfit"/>
              </a:rPr>
              <a:t>Relevant chunks are fetched and sent to the LLM.</a:t>
            </a:r>
            <a:endParaRPr sz="2100">
              <a:solidFill>
                <a:srgbClr val="1E293B"/>
              </a:solidFill>
              <a:latin typeface="Outfit SemiBold"/>
              <a:ea typeface="Outfit SemiBold"/>
              <a:cs typeface="Outfit SemiBold"/>
              <a:sym typeface="Outfit SemiBold"/>
            </a:endParaRPr>
          </a:p>
        </p:txBody>
      </p:sp>
      <p:cxnSp>
        <p:nvCxnSpPr>
          <p:cNvPr id="244" name="Google Shape;244;p25"/>
          <p:cNvCxnSpPr/>
          <p:nvPr/>
        </p:nvCxnSpPr>
        <p:spPr>
          <a:xfrm>
            <a:off x="4383234" y="988834"/>
            <a:ext cx="0" cy="5390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45" name="Google Shape;245;p25"/>
          <p:cNvPicPr preferRelativeResize="0"/>
          <p:nvPr/>
        </p:nvPicPr>
        <p:blipFill rotWithShape="1">
          <a:blip r:embed="rId4">
            <a:alphaModFix/>
          </a:blip>
          <a:srcRect b="0" l="0" r="24732" t="0"/>
          <a:stretch/>
        </p:blipFill>
        <p:spPr>
          <a:xfrm>
            <a:off x="4628325" y="1267875"/>
            <a:ext cx="7425552" cy="4925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6"/>
          <p:cNvSpPr txBox="1"/>
          <p:nvPr/>
        </p:nvSpPr>
        <p:spPr>
          <a:xfrm>
            <a:off x="571500" y="571500"/>
            <a:ext cx="11601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200" u="none" cap="none" strike="noStrike">
                <a:solidFill>
                  <a:srgbClr val="6D9EEB"/>
                </a:solidFill>
                <a:latin typeface="Outfit"/>
                <a:ea typeface="Outfit"/>
                <a:cs typeface="Outfit"/>
                <a:sym typeface="Outfit"/>
              </a:rPr>
              <a:t>RAG</a:t>
            </a:r>
            <a:r>
              <a:rPr b="1" lang="en-US" sz="4200">
                <a:solidFill>
                  <a:srgbClr val="1E293B"/>
                </a:solidFill>
                <a:latin typeface="Outfit"/>
                <a:ea typeface="Outfit"/>
                <a:cs typeface="Outfit"/>
                <a:sym typeface="Outfit"/>
              </a:rPr>
              <a:t> Pipeline</a:t>
            </a:r>
            <a:endParaRPr/>
          </a:p>
        </p:txBody>
      </p:sp>
      <p:pic>
        <p:nvPicPr>
          <p:cNvPr descr="image.png" id="251" name="Google Shape;251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0150" y="1447100"/>
            <a:ext cx="3577975" cy="5159225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26"/>
          <p:cNvSpPr txBox="1"/>
          <p:nvPr/>
        </p:nvSpPr>
        <p:spPr>
          <a:xfrm>
            <a:off x="780738" y="1681500"/>
            <a:ext cx="3136800" cy="4386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6195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E293B"/>
              </a:buClr>
              <a:buSzPts val="2100"/>
              <a:buFont typeface="Outfit SemiBold"/>
              <a:buAutoNum type="arabicPeriod"/>
            </a:pPr>
            <a:r>
              <a:rPr lang="en-US" sz="2100">
                <a:solidFill>
                  <a:srgbClr val="1E293B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>Ingestion</a:t>
            </a:r>
            <a:endParaRPr sz="2100">
              <a:solidFill>
                <a:srgbClr val="1E293B"/>
              </a:solidFill>
              <a:latin typeface="Outfit SemiBold"/>
              <a:ea typeface="Outfit SemiBold"/>
              <a:cs typeface="Outfit SemiBold"/>
              <a:sym typeface="Outfit SemiBold"/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475569"/>
                </a:solidFill>
                <a:latin typeface="Outfit"/>
                <a:ea typeface="Outfit"/>
                <a:cs typeface="Outfit"/>
                <a:sym typeface="Outfit"/>
              </a:rPr>
              <a:t>Documents (PDFs, Wikis) are sliced into chunks.</a:t>
            </a:r>
            <a:endParaRPr sz="2100">
              <a:solidFill>
                <a:srgbClr val="1E293B"/>
              </a:solidFill>
              <a:latin typeface="Outfit SemiBold"/>
              <a:ea typeface="Outfit SemiBold"/>
              <a:cs typeface="Outfit SemiBold"/>
              <a:sym typeface="Outfit SemiBold"/>
            </a:endParaRPr>
          </a:p>
          <a:p>
            <a:pPr indent="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E293B"/>
              </a:solidFill>
              <a:latin typeface="Outfit SemiBold"/>
              <a:ea typeface="Outfit SemiBold"/>
              <a:cs typeface="Outfit SemiBold"/>
              <a:sym typeface="Outfit SemiBold"/>
            </a:endParaRPr>
          </a:p>
          <a:p>
            <a:pPr indent="-36195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E293B"/>
              </a:buClr>
              <a:buSzPts val="2100"/>
              <a:buFont typeface="Outfit SemiBold"/>
              <a:buAutoNum type="arabicPeriod"/>
            </a:pPr>
            <a:r>
              <a:rPr lang="en-US" sz="2100">
                <a:solidFill>
                  <a:srgbClr val="1E293B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>Embedding</a:t>
            </a:r>
            <a:endParaRPr sz="2100">
              <a:solidFill>
                <a:srgbClr val="1E293B"/>
              </a:solidFill>
              <a:latin typeface="Outfit SemiBold"/>
              <a:ea typeface="Outfit SemiBold"/>
              <a:cs typeface="Outfit SemiBold"/>
              <a:sym typeface="Outfit SemiBold"/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475569"/>
                </a:solidFill>
                <a:latin typeface="Outfit"/>
                <a:ea typeface="Outfit"/>
                <a:cs typeface="Outfit"/>
                <a:sym typeface="Outfit"/>
              </a:rPr>
              <a:t>Chunks are converted into vectors (numbers) by an embedding model.</a:t>
            </a:r>
            <a:endParaRPr sz="2100">
              <a:solidFill>
                <a:srgbClr val="1E293B"/>
              </a:solidFill>
              <a:latin typeface="Outfit SemiBold"/>
              <a:ea typeface="Outfit SemiBold"/>
              <a:cs typeface="Outfit SemiBold"/>
              <a:sym typeface="Outfit SemiBold"/>
            </a:endParaRPr>
          </a:p>
          <a:p>
            <a:pPr indent="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E293B"/>
              </a:solidFill>
              <a:latin typeface="Outfit SemiBold"/>
              <a:ea typeface="Outfit SemiBold"/>
              <a:cs typeface="Outfit SemiBold"/>
              <a:sym typeface="Outfit SemiBold"/>
            </a:endParaRPr>
          </a:p>
          <a:p>
            <a:pPr indent="-36195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E293B"/>
              </a:buClr>
              <a:buSzPts val="2100"/>
              <a:buFont typeface="Outfit SemiBold"/>
              <a:buAutoNum type="arabicPeriod"/>
            </a:pPr>
            <a:r>
              <a:rPr lang="en-US" sz="2100">
                <a:solidFill>
                  <a:srgbClr val="1E293B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>Vector Store</a:t>
            </a:r>
            <a:endParaRPr sz="2100">
              <a:solidFill>
                <a:srgbClr val="1E293B"/>
              </a:solidFill>
              <a:latin typeface="Outfit SemiBold"/>
              <a:ea typeface="Outfit SemiBold"/>
              <a:cs typeface="Outfit SemiBold"/>
              <a:sym typeface="Outfit SemiBold"/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475569"/>
                </a:solidFill>
                <a:latin typeface="Outfit"/>
                <a:ea typeface="Outfit"/>
                <a:cs typeface="Outfit"/>
                <a:sym typeface="Outfit"/>
              </a:rPr>
              <a:t>Vectors are stored in a database (e.g., Pinecone) for fast similarity search.</a:t>
            </a:r>
            <a:endParaRPr sz="2100">
              <a:solidFill>
                <a:srgbClr val="1E293B"/>
              </a:solidFill>
              <a:latin typeface="Outfit SemiBold"/>
              <a:ea typeface="Outfit SemiBold"/>
              <a:cs typeface="Outfit SemiBold"/>
              <a:sym typeface="Outfit SemiBold"/>
            </a:endParaRPr>
          </a:p>
          <a:p>
            <a:pPr indent="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E293B"/>
              </a:solidFill>
              <a:latin typeface="Outfit SemiBold"/>
              <a:ea typeface="Outfit SemiBold"/>
              <a:cs typeface="Outfit SemiBold"/>
              <a:sym typeface="Outfit SemiBold"/>
            </a:endParaRPr>
          </a:p>
          <a:p>
            <a:pPr indent="-36195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E293B"/>
              </a:buClr>
              <a:buSzPts val="2100"/>
              <a:buFont typeface="Outfit SemiBold"/>
              <a:buAutoNum type="arabicPeriod"/>
            </a:pPr>
            <a:r>
              <a:rPr lang="en-US" sz="2100">
                <a:solidFill>
                  <a:srgbClr val="1E293B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>Retrieval</a:t>
            </a:r>
            <a:endParaRPr sz="2100">
              <a:solidFill>
                <a:srgbClr val="1E293B"/>
              </a:solidFill>
              <a:latin typeface="Outfit SemiBold"/>
              <a:ea typeface="Outfit SemiBold"/>
              <a:cs typeface="Outfit SemiBold"/>
              <a:sym typeface="Outfit SemiBold"/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475569"/>
                </a:solidFill>
                <a:latin typeface="Outfit"/>
                <a:ea typeface="Outfit"/>
                <a:cs typeface="Outfit"/>
                <a:sym typeface="Outfit"/>
              </a:rPr>
              <a:t>Relevant chunks are fetched and sent to the LLM.</a:t>
            </a:r>
            <a:endParaRPr sz="2100">
              <a:solidFill>
                <a:srgbClr val="1E293B"/>
              </a:solidFill>
              <a:latin typeface="Outfit SemiBold"/>
              <a:ea typeface="Outfit SemiBold"/>
              <a:cs typeface="Outfit SemiBold"/>
              <a:sym typeface="Outfit SemiBold"/>
            </a:endParaRPr>
          </a:p>
        </p:txBody>
      </p:sp>
      <p:cxnSp>
        <p:nvCxnSpPr>
          <p:cNvPr id="253" name="Google Shape;253;p26"/>
          <p:cNvCxnSpPr/>
          <p:nvPr/>
        </p:nvCxnSpPr>
        <p:spPr>
          <a:xfrm>
            <a:off x="4383234" y="988834"/>
            <a:ext cx="0" cy="5390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4" name="Google Shape;254;p26"/>
          <p:cNvSpPr txBox="1"/>
          <p:nvPr/>
        </p:nvSpPr>
        <p:spPr>
          <a:xfrm>
            <a:off x="5105200" y="1829450"/>
            <a:ext cx="6360000" cy="37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query = "</a:t>
            </a:r>
            <a:r>
              <a:rPr b="1" lang="en-US" sz="1800">
                <a:solidFill>
                  <a:srgbClr val="6D9EEB"/>
                </a:solidFill>
              </a:rPr>
              <a:t>What is my name?</a:t>
            </a:r>
            <a:r>
              <a:rPr lang="en-US" sz="1800"/>
              <a:t>"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query_embedding = client.embeddings.create(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    model="text-embedding-3-small",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    input=query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)['data'][0]['embedding']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C27BA0"/>
                </a:solidFill>
              </a:rPr>
              <a:t># Find top matching vectors</a:t>
            </a:r>
            <a:endParaRPr b="1" sz="1800">
              <a:solidFill>
                <a:srgbClr val="C27BA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results = index.query(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    vector=query_embedding,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    top_k=1,             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    include_metadata=True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)</a:t>
            </a:r>
            <a:endParaRPr sz="18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7"/>
          <p:cNvSpPr txBox="1"/>
          <p:nvPr/>
        </p:nvSpPr>
        <p:spPr>
          <a:xfrm>
            <a:off x="2743569" y="4580354"/>
            <a:ext cx="4393800" cy="8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>
                <a:solidFill>
                  <a:srgbClr val="475569"/>
                </a:solidFill>
                <a:highlight>
                  <a:srgbClr val="FFD966"/>
                </a:highlight>
                <a:latin typeface="Outfit"/>
                <a:ea typeface="Outfit"/>
                <a:cs typeface="Outfit"/>
                <a:sym typeface="Outfit"/>
              </a:rPr>
              <a:t>(Nearest Embeddings From PineCone)</a:t>
            </a:r>
            <a:r>
              <a:rPr lang="en-US" sz="1650">
                <a:solidFill>
                  <a:srgbClr val="475569"/>
                </a:solidFill>
                <a:latin typeface="Outfit"/>
                <a:ea typeface="Outfit"/>
                <a:cs typeface="Outfit"/>
                <a:sym typeface="Outfit"/>
              </a:rPr>
              <a:t> +</a:t>
            </a:r>
            <a:endParaRPr sz="1650">
              <a:solidFill>
                <a:srgbClr val="475569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>
                <a:solidFill>
                  <a:srgbClr val="475569"/>
                </a:solidFill>
                <a:latin typeface="Outfit"/>
                <a:ea typeface="Outfit"/>
                <a:cs typeface="Outfit"/>
                <a:sym typeface="Outfit"/>
              </a:rPr>
              <a:t>Who all are in reportal team?</a:t>
            </a:r>
            <a:endParaRPr/>
          </a:p>
        </p:txBody>
      </p:sp>
      <p:sp>
        <p:nvSpPr>
          <p:cNvPr id="260" name="Google Shape;260;p27"/>
          <p:cNvSpPr txBox="1"/>
          <p:nvPr/>
        </p:nvSpPr>
        <p:spPr>
          <a:xfrm>
            <a:off x="571500" y="571500"/>
            <a:ext cx="11601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200">
                <a:solidFill>
                  <a:srgbClr val="1E293B"/>
                </a:solidFill>
                <a:latin typeface="Outfit"/>
                <a:ea typeface="Outfit"/>
                <a:cs typeface="Outfit"/>
                <a:sym typeface="Outfit"/>
              </a:rPr>
              <a:t>Retrieval</a:t>
            </a:r>
            <a:r>
              <a:rPr b="1" lang="en-US" sz="4200">
                <a:solidFill>
                  <a:srgbClr val="1E293B"/>
                </a:solidFill>
                <a:latin typeface="Outfit"/>
                <a:ea typeface="Outfit"/>
                <a:cs typeface="Outfit"/>
                <a:sym typeface="Outfit"/>
              </a:rPr>
              <a:t> With </a:t>
            </a:r>
            <a:r>
              <a:rPr b="1" i="0" lang="en-US" sz="4200" u="none" cap="none" strike="noStrike">
                <a:solidFill>
                  <a:srgbClr val="6D9EEB"/>
                </a:solidFill>
                <a:latin typeface="Outfit"/>
                <a:ea typeface="Outfit"/>
                <a:cs typeface="Outfit"/>
                <a:sym typeface="Outfit"/>
              </a:rPr>
              <a:t>RAG</a:t>
            </a:r>
            <a:endParaRPr/>
          </a:p>
        </p:txBody>
      </p:sp>
      <p:sp>
        <p:nvSpPr>
          <p:cNvPr id="261" name="Google Shape;261;p27"/>
          <p:cNvSpPr/>
          <p:nvPr/>
        </p:nvSpPr>
        <p:spPr>
          <a:xfrm>
            <a:off x="5715000" y="931515"/>
            <a:ext cx="762000" cy="573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2" name="Google Shape;262;p27"/>
          <p:cNvSpPr txBox="1"/>
          <p:nvPr/>
        </p:nvSpPr>
        <p:spPr>
          <a:xfrm>
            <a:off x="635925" y="1763630"/>
            <a:ext cx="48807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00" u="none" cap="none" strike="noStrike">
                <a:solidFill>
                  <a:srgbClr val="1E293B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>Retrieval-Augmented Generation</a:t>
            </a:r>
            <a:endParaRPr/>
          </a:p>
        </p:txBody>
      </p:sp>
      <p:sp>
        <p:nvSpPr>
          <p:cNvPr id="263" name="Google Shape;263;p27"/>
          <p:cNvSpPr txBox="1"/>
          <p:nvPr/>
        </p:nvSpPr>
        <p:spPr>
          <a:xfrm>
            <a:off x="635925" y="2266525"/>
            <a:ext cx="102699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50" u="none" cap="none" strike="noStrike">
                <a:solidFill>
                  <a:srgbClr val="475569"/>
                </a:solidFill>
                <a:latin typeface="Outfit"/>
                <a:ea typeface="Outfit"/>
                <a:cs typeface="Outfit"/>
                <a:sym typeface="Outfit"/>
              </a:rPr>
              <a:t>A technique that optimizes the output of an LLM by referencing a</a:t>
            </a:r>
            <a:r>
              <a:rPr lang="en-US" sz="1650">
                <a:solidFill>
                  <a:srgbClr val="475569"/>
                </a:solidFill>
                <a:latin typeface="Outfit"/>
                <a:ea typeface="Outfit"/>
                <a:cs typeface="Outfit"/>
                <a:sym typeface="Outfit"/>
              </a:rPr>
              <a:t> local </a:t>
            </a:r>
            <a:r>
              <a:rPr b="0" i="0" lang="en-US" sz="1650" u="none" cap="none" strike="noStrike">
                <a:solidFill>
                  <a:srgbClr val="475569"/>
                </a:solidFill>
                <a:latin typeface="Outfit"/>
                <a:ea typeface="Outfit"/>
                <a:cs typeface="Outfit"/>
                <a:sym typeface="Outfit"/>
              </a:rPr>
              <a:t>knowledge base outside its training data</a:t>
            </a:r>
            <a:endParaRPr/>
          </a:p>
        </p:txBody>
      </p:sp>
      <p:pic>
        <p:nvPicPr>
          <p:cNvPr descr="image.png" id="264" name="Google Shape;264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77025" y="1929705"/>
            <a:ext cx="4648200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265" name="Google Shape;265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77025" y="1977330"/>
            <a:ext cx="28575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72975" y="3569150"/>
            <a:ext cx="2285225" cy="22852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7" name="Google Shape;267;p27"/>
          <p:cNvCxnSpPr/>
          <p:nvPr/>
        </p:nvCxnSpPr>
        <p:spPr>
          <a:xfrm>
            <a:off x="3279950" y="4102554"/>
            <a:ext cx="3370500" cy="0"/>
          </a:xfrm>
          <a:prstGeom prst="straightConnector1">
            <a:avLst/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med" w="med" type="oval"/>
            <a:tailEnd len="med" w="med" type="triangle"/>
          </a:ln>
        </p:spPr>
      </p:cxnSp>
      <p:sp>
        <p:nvSpPr>
          <p:cNvPr id="268" name="Google Shape;268;p27"/>
          <p:cNvSpPr txBox="1"/>
          <p:nvPr/>
        </p:nvSpPr>
        <p:spPr>
          <a:xfrm>
            <a:off x="3465200" y="3587604"/>
            <a:ext cx="30000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>
                <a:solidFill>
                  <a:srgbClr val="475569"/>
                </a:solidFill>
                <a:latin typeface="Outfit"/>
                <a:ea typeface="Outfit"/>
                <a:cs typeface="Outfit"/>
                <a:sym typeface="Outfit"/>
              </a:rPr>
              <a:t>Who is the PM of India?</a:t>
            </a:r>
            <a:endParaRPr/>
          </a:p>
        </p:txBody>
      </p:sp>
      <p:cxnSp>
        <p:nvCxnSpPr>
          <p:cNvPr id="269" name="Google Shape;269;p27"/>
          <p:cNvCxnSpPr/>
          <p:nvPr/>
        </p:nvCxnSpPr>
        <p:spPr>
          <a:xfrm>
            <a:off x="3306515" y="5451860"/>
            <a:ext cx="3370500" cy="0"/>
          </a:xfrm>
          <a:prstGeom prst="straightConnector1">
            <a:avLst/>
          </a:prstGeom>
          <a:noFill/>
          <a:ln cap="flat" cmpd="sng" w="28575">
            <a:solidFill>
              <a:schemeClr val="accent5"/>
            </a:solidFill>
            <a:prstDash val="dot"/>
            <a:round/>
            <a:headEnd len="med" w="med" type="oval"/>
            <a:tailEnd len="med" w="med" type="triangle"/>
          </a:ln>
        </p:spPr>
      </p:cxnSp>
      <p:pic>
        <p:nvPicPr>
          <p:cNvPr id="270" name="Google Shape;270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53469" y="3500250"/>
            <a:ext cx="3777702" cy="2423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275" name="Google Shape;275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346025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28"/>
          <p:cNvSpPr txBox="1"/>
          <p:nvPr/>
        </p:nvSpPr>
        <p:spPr>
          <a:xfrm>
            <a:off x="571500" y="571500"/>
            <a:ext cx="11601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200">
                <a:solidFill>
                  <a:srgbClr val="1E293B"/>
                </a:solidFill>
                <a:latin typeface="Outfit"/>
                <a:ea typeface="Outfit"/>
                <a:cs typeface="Outfit"/>
                <a:sym typeface="Outfit"/>
              </a:rPr>
              <a:t>Advantages Of</a:t>
            </a:r>
            <a:r>
              <a:rPr b="1" i="0" lang="en-US" sz="4200" u="none" cap="none" strike="noStrike">
                <a:solidFill>
                  <a:srgbClr val="1E293B"/>
                </a:solidFill>
                <a:latin typeface="Outfit"/>
                <a:ea typeface="Outfit"/>
                <a:cs typeface="Outfit"/>
                <a:sym typeface="Outfit"/>
              </a:rPr>
              <a:t> </a:t>
            </a:r>
            <a:r>
              <a:rPr b="1" i="0" lang="en-US" sz="4200" u="none" cap="none" strike="noStrike">
                <a:solidFill>
                  <a:srgbClr val="6D9EEB"/>
                </a:solidFill>
                <a:latin typeface="Outfit"/>
                <a:ea typeface="Outfit"/>
                <a:cs typeface="Outfit"/>
                <a:sym typeface="Outfit"/>
              </a:rPr>
              <a:t>RAG</a:t>
            </a:r>
            <a:endParaRPr/>
          </a:p>
        </p:txBody>
      </p:sp>
      <p:sp>
        <p:nvSpPr>
          <p:cNvPr id="277" name="Google Shape;277;p28"/>
          <p:cNvSpPr/>
          <p:nvPr/>
        </p:nvSpPr>
        <p:spPr>
          <a:xfrm>
            <a:off x="5715000" y="931515"/>
            <a:ext cx="762000" cy="573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8" name="Google Shape;278;p28"/>
          <p:cNvSpPr txBox="1"/>
          <p:nvPr/>
        </p:nvSpPr>
        <p:spPr>
          <a:xfrm>
            <a:off x="635925" y="1763630"/>
            <a:ext cx="48807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00" u="none" cap="none" strike="noStrike">
                <a:solidFill>
                  <a:srgbClr val="1E293B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>Retrieval-Augmented Generation</a:t>
            </a:r>
            <a:endParaRPr/>
          </a:p>
        </p:txBody>
      </p:sp>
      <p:sp>
        <p:nvSpPr>
          <p:cNvPr id="279" name="Google Shape;279;p28"/>
          <p:cNvSpPr txBox="1"/>
          <p:nvPr/>
        </p:nvSpPr>
        <p:spPr>
          <a:xfrm>
            <a:off x="635925" y="2266525"/>
            <a:ext cx="102699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50" u="none" cap="none" strike="noStrike">
                <a:solidFill>
                  <a:srgbClr val="475569"/>
                </a:solidFill>
                <a:latin typeface="Outfit"/>
                <a:ea typeface="Outfit"/>
                <a:cs typeface="Outfit"/>
                <a:sym typeface="Outfit"/>
              </a:rPr>
              <a:t>A technique that optimizes the output of an LLM by referencing a</a:t>
            </a:r>
            <a:r>
              <a:rPr lang="en-US" sz="1650">
                <a:solidFill>
                  <a:srgbClr val="475569"/>
                </a:solidFill>
                <a:latin typeface="Outfit"/>
                <a:ea typeface="Outfit"/>
                <a:cs typeface="Outfit"/>
                <a:sym typeface="Outfit"/>
              </a:rPr>
              <a:t> local </a:t>
            </a:r>
            <a:r>
              <a:rPr b="0" i="0" lang="en-US" sz="1650" u="none" cap="none" strike="noStrike">
                <a:solidFill>
                  <a:srgbClr val="475569"/>
                </a:solidFill>
                <a:latin typeface="Outfit"/>
                <a:ea typeface="Outfit"/>
                <a:cs typeface="Outfit"/>
                <a:sym typeface="Outfit"/>
              </a:rPr>
              <a:t>knowledge base outside its training data</a:t>
            </a:r>
            <a:endParaRPr/>
          </a:p>
        </p:txBody>
      </p:sp>
      <p:pic>
        <p:nvPicPr>
          <p:cNvPr descr="image.png" id="280" name="Google Shape;280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77025" y="1929705"/>
            <a:ext cx="4648200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281" name="Google Shape;281;p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677025" y="1977330"/>
            <a:ext cx="28575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282" name="Google Shape;282;p2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60138" y="3355597"/>
            <a:ext cx="3577977" cy="22163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283" name="Google Shape;283;p2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423864" y="3355597"/>
            <a:ext cx="3483471" cy="22163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284" name="Google Shape;284;p2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193086" y="3355597"/>
            <a:ext cx="3416051" cy="2216375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28"/>
          <p:cNvSpPr txBox="1"/>
          <p:nvPr/>
        </p:nvSpPr>
        <p:spPr>
          <a:xfrm>
            <a:off x="855413" y="3625441"/>
            <a:ext cx="3136800" cy="3231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00" u="none" cap="none" strike="noStrike">
                <a:solidFill>
                  <a:srgbClr val="1E293B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>Reduces Hallucinations</a:t>
            </a:r>
            <a:endParaRPr/>
          </a:p>
        </p:txBody>
      </p:sp>
      <p:sp>
        <p:nvSpPr>
          <p:cNvPr id="286" name="Google Shape;286;p28"/>
          <p:cNvSpPr txBox="1"/>
          <p:nvPr/>
        </p:nvSpPr>
        <p:spPr>
          <a:xfrm>
            <a:off x="855413" y="4128332"/>
            <a:ext cx="2987400" cy="66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>
                <a:solidFill>
                  <a:srgbClr val="475569"/>
                </a:solidFill>
                <a:latin typeface="Outfit"/>
                <a:ea typeface="Outfit"/>
                <a:cs typeface="Outfit"/>
                <a:sym typeface="Outfit"/>
              </a:rPr>
              <a:t>The model became aware of local context</a:t>
            </a:r>
            <a:endParaRPr/>
          </a:p>
        </p:txBody>
      </p:sp>
      <p:sp>
        <p:nvSpPr>
          <p:cNvPr id="287" name="Google Shape;287;p28"/>
          <p:cNvSpPr txBox="1"/>
          <p:nvPr/>
        </p:nvSpPr>
        <p:spPr>
          <a:xfrm>
            <a:off x="4719138" y="3625441"/>
            <a:ext cx="3037500" cy="3231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00" u="none" cap="none" strike="noStrike">
                <a:solidFill>
                  <a:srgbClr val="1E293B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>Real-Time Knowledge</a:t>
            </a:r>
            <a:endParaRPr/>
          </a:p>
        </p:txBody>
      </p:sp>
      <p:sp>
        <p:nvSpPr>
          <p:cNvPr id="288" name="Google Shape;288;p28"/>
          <p:cNvSpPr txBox="1"/>
          <p:nvPr/>
        </p:nvSpPr>
        <p:spPr>
          <a:xfrm>
            <a:off x="4719138" y="4128332"/>
            <a:ext cx="2892900" cy="10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50" u="none" cap="none" strike="noStrike">
                <a:solidFill>
                  <a:srgbClr val="475569"/>
                </a:solidFill>
                <a:latin typeface="Outfit"/>
                <a:ea typeface="Outfit"/>
                <a:cs typeface="Outfit"/>
                <a:sym typeface="Outfit"/>
              </a:rPr>
              <a:t>LLMs have a training cutoff. RAG allows access to </a:t>
            </a:r>
            <a:r>
              <a:rPr lang="en-US" sz="1650">
                <a:solidFill>
                  <a:srgbClr val="475569"/>
                </a:solidFill>
                <a:latin typeface="Outfit"/>
                <a:ea typeface="Outfit"/>
                <a:cs typeface="Outfit"/>
                <a:sym typeface="Outfit"/>
              </a:rPr>
              <a:t>private </a:t>
            </a:r>
            <a:r>
              <a:rPr b="0" i="0" lang="en-US" sz="1650" u="none" cap="none" strike="noStrike">
                <a:solidFill>
                  <a:srgbClr val="475569"/>
                </a:solidFill>
                <a:latin typeface="Outfit"/>
                <a:ea typeface="Outfit"/>
                <a:cs typeface="Outfit"/>
                <a:sym typeface="Outfit"/>
              </a:rPr>
              <a:t>data without retraining.</a:t>
            </a:r>
            <a:endParaRPr/>
          </a:p>
        </p:txBody>
      </p:sp>
      <p:sp>
        <p:nvSpPr>
          <p:cNvPr id="289" name="Google Shape;289;p28"/>
          <p:cNvSpPr txBox="1"/>
          <p:nvPr/>
        </p:nvSpPr>
        <p:spPr>
          <a:xfrm>
            <a:off x="8488361" y="3625441"/>
            <a:ext cx="2966700" cy="3231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00" u="none" cap="none" strike="noStrike">
                <a:solidFill>
                  <a:srgbClr val="1E293B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>Data Privacy</a:t>
            </a:r>
            <a:endParaRPr/>
          </a:p>
        </p:txBody>
      </p:sp>
      <p:sp>
        <p:nvSpPr>
          <p:cNvPr id="290" name="Google Shape;290;p28"/>
          <p:cNvSpPr txBox="1"/>
          <p:nvPr/>
        </p:nvSpPr>
        <p:spPr>
          <a:xfrm>
            <a:off x="8488361" y="4128332"/>
            <a:ext cx="2825400" cy="10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>
                <a:solidFill>
                  <a:srgbClr val="475569"/>
                </a:solidFill>
                <a:latin typeface="Outfit"/>
                <a:ea typeface="Outfit"/>
                <a:cs typeface="Outfit"/>
                <a:sym typeface="Outfit"/>
              </a:rPr>
              <a:t>Our s</a:t>
            </a:r>
            <a:r>
              <a:rPr b="0" i="0" lang="en-US" sz="1650" u="none" cap="none" strike="noStrike">
                <a:solidFill>
                  <a:srgbClr val="475569"/>
                </a:solidFill>
                <a:latin typeface="Outfit"/>
                <a:ea typeface="Outfit"/>
                <a:cs typeface="Outfit"/>
                <a:sym typeface="Outfit"/>
              </a:rPr>
              <a:t>ensitive enterprise data </a:t>
            </a:r>
            <a:r>
              <a:rPr lang="en-US" sz="1650">
                <a:solidFill>
                  <a:srgbClr val="475569"/>
                </a:solidFill>
                <a:latin typeface="Outfit"/>
                <a:ea typeface="Outfit"/>
                <a:cs typeface="Outfit"/>
                <a:sym typeface="Outfit"/>
              </a:rPr>
              <a:t>within us, </a:t>
            </a:r>
            <a:r>
              <a:rPr b="0" i="0" lang="en-US" sz="1650" u="none" cap="none" strike="noStrike">
                <a:solidFill>
                  <a:srgbClr val="475569"/>
                </a:solidFill>
                <a:latin typeface="Outfit"/>
                <a:ea typeface="Outfit"/>
                <a:cs typeface="Outfit"/>
                <a:sym typeface="Outfit"/>
              </a:rPr>
              <a:t>exposing it only when needed.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295" name="Google Shape;295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296" name="Google Shape;296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1500" y="4379862"/>
            <a:ext cx="11049000" cy="190663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297" name="Google Shape;297;p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71500" y="1743372"/>
            <a:ext cx="5238750" cy="224179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298" name="Google Shape;298;p2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381750" y="1743372"/>
            <a:ext cx="5238750" cy="2241798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29"/>
          <p:cNvSpPr txBox="1"/>
          <p:nvPr/>
        </p:nvSpPr>
        <p:spPr>
          <a:xfrm>
            <a:off x="571500" y="571500"/>
            <a:ext cx="11601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200" u="none" cap="none" strike="noStrike">
                <a:solidFill>
                  <a:srgbClr val="1E293B"/>
                </a:solidFill>
                <a:latin typeface="Outfit"/>
                <a:ea typeface="Outfit"/>
                <a:cs typeface="Outfit"/>
                <a:sym typeface="Outfit"/>
              </a:rPr>
              <a:t>Challenges in </a:t>
            </a:r>
            <a:r>
              <a:rPr b="1" i="0" lang="en-US" sz="4200" u="none" cap="none" strike="noStrike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rPr>
              <a:t>RAG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300" name="Google Shape;300;p29"/>
          <p:cNvSpPr/>
          <p:nvPr/>
        </p:nvSpPr>
        <p:spPr>
          <a:xfrm>
            <a:off x="5715000" y="931515"/>
            <a:ext cx="762000" cy="5715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1" name="Google Shape;301;p29"/>
          <p:cNvSpPr txBox="1"/>
          <p:nvPr/>
        </p:nvSpPr>
        <p:spPr>
          <a:xfrm>
            <a:off x="605313" y="4675137"/>
            <a:ext cx="109815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38125" spcFirstLastPara="1" rIns="0" wrap="square" tIns="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1E293B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> </a:t>
            </a:r>
            <a:r>
              <a:rPr b="0" i="0" lang="en-US" sz="2100" u="none" cap="none" strike="noStrike">
                <a:solidFill>
                  <a:srgbClr val="1E293B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>Context Windows</a:t>
            </a:r>
            <a:endParaRPr/>
          </a:p>
        </p:txBody>
      </p:sp>
      <p:sp>
        <p:nvSpPr>
          <p:cNvPr id="302" name="Google Shape;302;p29"/>
          <p:cNvSpPr txBox="1"/>
          <p:nvPr/>
        </p:nvSpPr>
        <p:spPr>
          <a:xfrm>
            <a:off x="866775" y="5178028"/>
            <a:ext cx="10458600" cy="66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50" u="none" cap="none" strike="noStrike">
                <a:solidFill>
                  <a:srgbClr val="475569"/>
                </a:solidFill>
                <a:latin typeface="Outfit"/>
                <a:ea typeface="Outfit"/>
                <a:cs typeface="Outfit"/>
                <a:sym typeface="Outfit"/>
              </a:rPr>
              <a:t>LLMs have a limit on how much text they can read</a:t>
            </a:r>
            <a:endParaRPr sz="1650">
              <a:solidFill>
                <a:srgbClr val="475569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marR="0" rtl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>
                <a:solidFill>
                  <a:srgbClr val="475569"/>
                </a:solidFill>
                <a:latin typeface="Outfit"/>
                <a:ea typeface="Outfit"/>
                <a:cs typeface="Outfit"/>
                <a:sym typeface="Outfit"/>
              </a:rPr>
              <a:t>We </a:t>
            </a:r>
            <a:r>
              <a:rPr b="0" i="0" lang="en-US" sz="1650" u="none" cap="none" strike="noStrike">
                <a:solidFill>
                  <a:srgbClr val="475569"/>
                </a:solidFill>
                <a:latin typeface="Outfit"/>
                <a:ea typeface="Outfit"/>
                <a:cs typeface="Outfit"/>
                <a:sym typeface="Outfit"/>
              </a:rPr>
              <a:t>can't just feed them the whole database</a:t>
            </a:r>
            <a:r>
              <a:rPr lang="en-US" sz="1650">
                <a:solidFill>
                  <a:srgbClr val="475569"/>
                </a:solidFill>
                <a:latin typeface="Outfit"/>
                <a:ea typeface="Outfit"/>
                <a:cs typeface="Outfit"/>
                <a:sym typeface="Outfit"/>
              </a:rPr>
              <a:t>, we </a:t>
            </a:r>
            <a:r>
              <a:rPr b="0" i="0" lang="en-US" sz="1650" u="none" cap="none" strike="noStrike">
                <a:solidFill>
                  <a:srgbClr val="475569"/>
                </a:solidFill>
                <a:latin typeface="Outfit"/>
                <a:ea typeface="Outfit"/>
                <a:cs typeface="Outfit"/>
                <a:sym typeface="Outfit"/>
              </a:rPr>
              <a:t>must be selective</a:t>
            </a:r>
            <a:endParaRPr/>
          </a:p>
        </p:txBody>
      </p:sp>
      <p:sp>
        <p:nvSpPr>
          <p:cNvPr id="303" name="Google Shape;303;p29"/>
          <p:cNvSpPr txBox="1"/>
          <p:nvPr/>
        </p:nvSpPr>
        <p:spPr>
          <a:xfrm>
            <a:off x="885931" y="2019491"/>
            <a:ext cx="48807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6670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1E293B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> </a:t>
            </a:r>
            <a:r>
              <a:rPr b="0" i="0" lang="en-US" sz="2100" u="none" cap="none" strike="noStrike">
                <a:solidFill>
                  <a:srgbClr val="1E293B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>Retrieval Quality</a:t>
            </a:r>
            <a:endParaRPr/>
          </a:p>
        </p:txBody>
      </p:sp>
      <p:sp>
        <p:nvSpPr>
          <p:cNvPr id="304" name="Google Shape;304;p29"/>
          <p:cNvSpPr txBox="1"/>
          <p:nvPr/>
        </p:nvSpPr>
        <p:spPr>
          <a:xfrm>
            <a:off x="866775" y="2541537"/>
            <a:ext cx="4648200" cy="10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50" u="none" cap="none" strike="noStrike">
                <a:solidFill>
                  <a:srgbClr val="475569"/>
                </a:solidFill>
                <a:latin typeface="Outfit"/>
                <a:ea typeface="Outfit"/>
                <a:cs typeface="Outfit"/>
                <a:sym typeface="Outfit"/>
              </a:rPr>
              <a:t>Semantic search isn't perfect.</a:t>
            </a:r>
            <a:endParaRPr b="0" i="0" sz="1650" u="none" cap="none" strike="noStrike">
              <a:solidFill>
                <a:srgbClr val="475569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>
                <a:solidFill>
                  <a:srgbClr val="475569"/>
                </a:solidFill>
                <a:latin typeface="Outfit"/>
                <a:ea typeface="Outfit"/>
                <a:cs typeface="Outfit"/>
                <a:sym typeface="Outfit"/>
              </a:rPr>
              <a:t>If vector matching </a:t>
            </a:r>
            <a:r>
              <a:rPr lang="en-US" sz="1650">
                <a:solidFill>
                  <a:srgbClr val="475569"/>
                </a:solidFill>
                <a:latin typeface="Outfit"/>
                <a:ea typeface="Outfit"/>
                <a:cs typeface="Outfit"/>
                <a:sym typeface="Outfit"/>
              </a:rPr>
              <a:t>quality</a:t>
            </a:r>
            <a:r>
              <a:rPr lang="en-US" sz="1650">
                <a:solidFill>
                  <a:srgbClr val="475569"/>
                </a:solidFill>
                <a:latin typeface="Outfit"/>
                <a:ea typeface="Outfit"/>
                <a:cs typeface="Outfit"/>
                <a:sym typeface="Outfit"/>
              </a:rPr>
              <a:t> is not great, LLMs response might not be very good</a:t>
            </a:r>
            <a:endParaRPr sz="1650">
              <a:solidFill>
                <a:srgbClr val="475569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305" name="Google Shape;305;p29"/>
          <p:cNvSpPr txBox="1"/>
          <p:nvPr/>
        </p:nvSpPr>
        <p:spPr>
          <a:xfrm>
            <a:off x="6705760" y="2009912"/>
            <a:ext cx="48807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00025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1E293B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> </a:t>
            </a:r>
            <a:r>
              <a:rPr b="0" i="0" lang="en-US" sz="2100" u="none" cap="none" strike="noStrike">
                <a:solidFill>
                  <a:srgbClr val="1E293B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>Latency</a:t>
            </a:r>
            <a:endParaRPr/>
          </a:p>
        </p:txBody>
      </p:sp>
      <p:sp>
        <p:nvSpPr>
          <p:cNvPr id="306" name="Google Shape;306;p29"/>
          <p:cNvSpPr txBox="1"/>
          <p:nvPr/>
        </p:nvSpPr>
        <p:spPr>
          <a:xfrm>
            <a:off x="6677025" y="2541537"/>
            <a:ext cx="4648200" cy="100548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50" u="none" cap="none" strike="noStrike">
                <a:solidFill>
                  <a:srgbClr val="475569"/>
                </a:solidFill>
                <a:latin typeface="Outfit"/>
                <a:ea typeface="Outfit"/>
                <a:cs typeface="Outfit"/>
                <a:sym typeface="Outfit"/>
              </a:rPr>
              <a:t>Adding a database search step adds time. Optimizing vector search speed is critical for real-time apps.</a:t>
            </a:r>
            <a:endParaRPr/>
          </a:p>
        </p:txBody>
      </p:sp>
      <p:pic>
        <p:nvPicPr>
          <p:cNvPr descr="image.png" id="307" name="Google Shape;307;p2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871984" y="4694240"/>
            <a:ext cx="238125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308" name="Google Shape;308;p2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66775" y="2048172"/>
            <a:ext cx="266700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309" name="Google Shape;309;p2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677025" y="2048172"/>
            <a:ext cx="200025" cy="26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314" name="Google Shape;314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315" name="Google Shape;315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316" name="Google Shape;316;p3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138737" y="1977479"/>
            <a:ext cx="1914525" cy="409575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30"/>
          <p:cNvSpPr txBox="1"/>
          <p:nvPr/>
        </p:nvSpPr>
        <p:spPr>
          <a:xfrm>
            <a:off x="295275" y="2577554"/>
            <a:ext cx="11601600" cy="174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400" u="none" cap="none" strike="noStrike">
                <a:solidFill>
                  <a:srgbClr val="1E293B"/>
                </a:solidFill>
                <a:latin typeface="Outfit"/>
                <a:ea typeface="Outfit"/>
                <a:cs typeface="Outfit"/>
                <a:sym typeface="Outfit"/>
              </a:rPr>
              <a:t>Extending LLMs with</a:t>
            </a:r>
            <a:b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i="0" lang="en-US" sz="5400" u="none" cap="none" strike="noStrike">
                <a:solidFill>
                  <a:srgbClr val="6D9EEB"/>
                </a:solidFill>
                <a:latin typeface="Outfit"/>
                <a:ea typeface="Outfit"/>
                <a:cs typeface="Outfit"/>
                <a:sym typeface="Outfit"/>
              </a:rPr>
              <a:t>RAG </a:t>
            </a:r>
            <a:r>
              <a:rPr b="1" i="0" lang="en-US" sz="5400" u="none" cap="none" strike="noStrike">
                <a:solidFill>
                  <a:srgbClr val="1E293B"/>
                </a:solidFill>
                <a:latin typeface="Outfit"/>
                <a:ea typeface="Outfit"/>
                <a:cs typeface="Outfit"/>
                <a:sym typeface="Outfit"/>
              </a:rPr>
              <a:t>&amp; </a:t>
            </a:r>
            <a:r>
              <a:rPr b="1" i="0" lang="en-US" sz="5400" u="none" cap="none" strike="noStrike">
                <a:solidFill>
                  <a:srgbClr val="C27BA0"/>
                </a:solidFill>
                <a:latin typeface="Outfit"/>
                <a:ea typeface="Outfit"/>
                <a:cs typeface="Outfit"/>
                <a:sym typeface="Outfit"/>
              </a:rPr>
              <a:t>MCP</a:t>
            </a:r>
            <a:endParaRPr>
              <a:solidFill>
                <a:srgbClr val="C27BA0"/>
              </a:solidFill>
            </a:endParaRPr>
          </a:p>
        </p:txBody>
      </p:sp>
      <p:sp>
        <p:nvSpPr>
          <p:cNvPr id="318" name="Google Shape;318;p30"/>
          <p:cNvSpPr txBox="1"/>
          <p:nvPr/>
        </p:nvSpPr>
        <p:spPr>
          <a:xfrm>
            <a:off x="4000500" y="4371825"/>
            <a:ext cx="4000500" cy="2772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5994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475569"/>
                </a:solidFill>
                <a:latin typeface="Outfit"/>
                <a:ea typeface="Outfit"/>
                <a:cs typeface="Outfit"/>
                <a:sym typeface="Outfit"/>
              </a:rPr>
              <a:t>Giving knowledge and hands to AI</a:t>
            </a:r>
            <a:endParaRPr/>
          </a:p>
        </p:txBody>
      </p:sp>
      <p:sp>
        <p:nvSpPr>
          <p:cNvPr id="319" name="Google Shape;319;p30"/>
          <p:cNvSpPr txBox="1"/>
          <p:nvPr/>
        </p:nvSpPr>
        <p:spPr>
          <a:xfrm>
            <a:off x="650475" y="5125501"/>
            <a:ext cx="11049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5994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475569"/>
                </a:solidFill>
                <a:latin typeface="Outfit"/>
                <a:ea typeface="Outfit"/>
                <a:cs typeface="Outfit"/>
                <a:sym typeface="Outfit"/>
              </a:rPr>
              <a:t>Sangeeth Nandakumar | sangeeth.nandakumar@usthealthproof.com</a:t>
            </a:r>
            <a:endParaRPr sz="1800">
              <a:solidFill>
                <a:srgbClr val="475569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324" name="Google Shape;324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31"/>
          <p:cNvSpPr/>
          <p:nvPr/>
        </p:nvSpPr>
        <p:spPr>
          <a:xfrm>
            <a:off x="5619750" y="2184201"/>
            <a:ext cx="952500" cy="57150"/>
          </a:xfrm>
          <a:prstGeom prst="rect">
            <a:avLst/>
          </a:prstGeom>
          <a:solidFill>
            <a:srgbClr val="8B5CF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6" name="Google Shape;326;p31"/>
          <p:cNvSpPr txBox="1"/>
          <p:nvPr/>
        </p:nvSpPr>
        <p:spPr>
          <a:xfrm>
            <a:off x="295275" y="2527101"/>
            <a:ext cx="11601450" cy="1173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200" u="none" cap="none" strike="noStrike">
                <a:solidFill>
                  <a:srgbClr val="1E293B"/>
                </a:solidFill>
                <a:latin typeface="Outfit"/>
                <a:ea typeface="Outfit"/>
                <a:cs typeface="Outfit"/>
                <a:sym typeface="Outfit"/>
              </a:rPr>
              <a:t>Enter MCP</a:t>
            </a:r>
            <a:b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4200" u="none" cap="none" strike="noStrike">
                <a:solidFill>
                  <a:schemeClr val="dk1"/>
                </a:solidFill>
                <a:latin typeface="Outfit Light"/>
                <a:ea typeface="Outfit Light"/>
                <a:cs typeface="Outfit Light"/>
                <a:sym typeface="Outfit Light"/>
              </a:rPr>
              <a:t>The Model Context Protocol</a:t>
            </a:r>
            <a:endParaRPr/>
          </a:p>
        </p:txBody>
      </p:sp>
      <p:sp>
        <p:nvSpPr>
          <p:cNvPr id="327" name="Google Shape;327;p31"/>
          <p:cNvSpPr txBox="1"/>
          <p:nvPr/>
        </p:nvSpPr>
        <p:spPr>
          <a:xfrm>
            <a:off x="571500" y="4195762"/>
            <a:ext cx="11049000" cy="335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50" u="none" cap="none" strike="noStrike">
                <a:solidFill>
                  <a:srgbClr val="475569"/>
                </a:solidFill>
                <a:latin typeface="Outfit"/>
                <a:ea typeface="Outfit"/>
                <a:cs typeface="Outfit"/>
                <a:sym typeface="Outfit"/>
              </a:rPr>
              <a:t>Standardizing how AI connects to the world.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94" name="Google Shape;94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95" name="Google Shape;95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1500" y="1634425"/>
            <a:ext cx="10973850" cy="4652075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4"/>
          <p:cNvSpPr txBox="1"/>
          <p:nvPr/>
        </p:nvSpPr>
        <p:spPr>
          <a:xfrm>
            <a:off x="571500" y="571500"/>
            <a:ext cx="11601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200" u="none" cap="none" strike="noStrike">
                <a:solidFill>
                  <a:srgbClr val="1E293B"/>
                </a:solidFill>
                <a:latin typeface="Outfit"/>
                <a:ea typeface="Outfit"/>
                <a:cs typeface="Outfit"/>
                <a:sym typeface="Outfit"/>
              </a:rPr>
              <a:t>What is </a:t>
            </a:r>
            <a:r>
              <a:rPr b="1" lang="en-US" sz="4200">
                <a:solidFill>
                  <a:srgbClr val="1E293B"/>
                </a:solidFill>
                <a:latin typeface="Outfit"/>
                <a:ea typeface="Outfit"/>
                <a:cs typeface="Outfit"/>
                <a:sym typeface="Outfit"/>
              </a:rPr>
              <a:t>an LLM</a:t>
            </a:r>
            <a:r>
              <a:rPr b="1" i="0" lang="en-US" sz="4200" u="none" cap="none" strike="noStrike">
                <a:solidFill>
                  <a:srgbClr val="1E293B"/>
                </a:solidFill>
                <a:latin typeface="Outfit"/>
                <a:ea typeface="Outfit"/>
                <a:cs typeface="Outfit"/>
                <a:sym typeface="Outfit"/>
              </a:rPr>
              <a:t>?</a:t>
            </a:r>
            <a:endParaRPr/>
          </a:p>
        </p:txBody>
      </p:sp>
      <p:sp>
        <p:nvSpPr>
          <p:cNvPr id="97" name="Google Shape;97;p14"/>
          <p:cNvSpPr/>
          <p:nvPr/>
        </p:nvSpPr>
        <p:spPr>
          <a:xfrm>
            <a:off x="5715000" y="931515"/>
            <a:ext cx="762000" cy="5715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14"/>
          <p:cNvSpPr txBox="1"/>
          <p:nvPr/>
        </p:nvSpPr>
        <p:spPr>
          <a:xfrm>
            <a:off x="866775" y="2093105"/>
            <a:ext cx="48807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1E293B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>Large </a:t>
            </a:r>
            <a:r>
              <a:rPr lang="en-US" sz="2100">
                <a:solidFill>
                  <a:srgbClr val="1E293B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>Language</a:t>
            </a:r>
            <a:r>
              <a:rPr lang="en-US" sz="2100">
                <a:solidFill>
                  <a:srgbClr val="1E293B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> Models</a:t>
            </a:r>
            <a:endParaRPr/>
          </a:p>
        </p:txBody>
      </p:sp>
      <p:sp>
        <p:nvSpPr>
          <p:cNvPr id="99" name="Google Shape;99;p14"/>
          <p:cNvSpPr txBox="1"/>
          <p:nvPr/>
        </p:nvSpPr>
        <p:spPr>
          <a:xfrm>
            <a:off x="866775" y="2648425"/>
            <a:ext cx="10301100" cy="66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>
                <a:solidFill>
                  <a:srgbClr val="475569"/>
                </a:solidFill>
                <a:latin typeface="Outfit"/>
                <a:ea typeface="Outfit"/>
                <a:cs typeface="Outfit"/>
                <a:sym typeface="Outfit"/>
              </a:rPr>
              <a:t>A Large Language Model (LLM) is an AI system that understands and generates human-like text based on the data it was trained on.</a:t>
            </a:r>
            <a:endParaRPr/>
          </a:p>
        </p:txBody>
      </p:sp>
      <p:pic>
        <p:nvPicPr>
          <p:cNvPr descr="image.png" id="100" name="Google Shape;100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66775" y="1977330"/>
            <a:ext cx="428625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101" name="Google Shape;101;p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677025" y="1977330"/>
            <a:ext cx="28575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42175" y="4391551"/>
            <a:ext cx="2438043" cy="66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737914" y="4460226"/>
            <a:ext cx="2438053" cy="5229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4"/>
          <p:cNvPicPr preferRelativeResize="0"/>
          <p:nvPr/>
        </p:nvPicPr>
        <p:blipFill rotWithShape="1">
          <a:blip r:embed="rId9">
            <a:alphaModFix/>
          </a:blip>
          <a:srcRect b="14284" l="2414" r="3996" t="9814"/>
          <a:stretch/>
        </p:blipFill>
        <p:spPr>
          <a:xfrm>
            <a:off x="7933670" y="4427466"/>
            <a:ext cx="2281708" cy="5557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0988" y="305651"/>
            <a:ext cx="9808925" cy="6539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337" name="Google Shape;337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338" name="Google Shape;338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81750" y="1579215"/>
            <a:ext cx="5238750" cy="4762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33"/>
          <p:cNvSpPr txBox="1"/>
          <p:nvPr/>
        </p:nvSpPr>
        <p:spPr>
          <a:xfrm>
            <a:off x="571500" y="516284"/>
            <a:ext cx="11601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200" u="none" cap="none" strike="noStrike">
                <a:solidFill>
                  <a:srgbClr val="1E293B"/>
                </a:solidFill>
                <a:latin typeface="Outfit"/>
                <a:ea typeface="Outfit"/>
                <a:cs typeface="Outfit"/>
                <a:sym typeface="Outfit"/>
              </a:rPr>
              <a:t>What is </a:t>
            </a:r>
            <a:r>
              <a:rPr b="1" i="0" lang="en-US" sz="4200" u="none" cap="none" strike="noStrike">
                <a:solidFill>
                  <a:srgbClr val="C27BA0"/>
                </a:solidFill>
                <a:latin typeface="Outfit"/>
                <a:ea typeface="Outfit"/>
                <a:cs typeface="Outfit"/>
                <a:sym typeface="Outfit"/>
              </a:rPr>
              <a:t>MCP</a:t>
            </a:r>
            <a:r>
              <a:rPr b="1" i="0" lang="en-US" sz="4200" u="none" cap="none" strike="noStrike">
                <a:solidFill>
                  <a:srgbClr val="1E293B"/>
                </a:solidFill>
                <a:latin typeface="Outfit"/>
                <a:ea typeface="Outfit"/>
                <a:cs typeface="Outfit"/>
                <a:sym typeface="Outfit"/>
              </a:rPr>
              <a:t>?</a:t>
            </a:r>
            <a:endParaRPr/>
          </a:p>
        </p:txBody>
      </p:sp>
      <p:sp>
        <p:nvSpPr>
          <p:cNvPr id="340" name="Google Shape;340;p33"/>
          <p:cNvSpPr/>
          <p:nvPr/>
        </p:nvSpPr>
        <p:spPr>
          <a:xfrm>
            <a:off x="5715000" y="876300"/>
            <a:ext cx="762000" cy="5715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1" name="Google Shape;341;p33"/>
          <p:cNvSpPr txBox="1"/>
          <p:nvPr/>
        </p:nvSpPr>
        <p:spPr>
          <a:xfrm>
            <a:off x="571500" y="2694830"/>
            <a:ext cx="5500687" cy="2933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00" u="none" cap="none" strike="noStrike">
                <a:solidFill>
                  <a:srgbClr val="1E293B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>The "USB-C" for AI</a:t>
            </a:r>
            <a:endParaRPr/>
          </a:p>
        </p:txBody>
      </p:sp>
      <p:sp>
        <p:nvSpPr>
          <p:cNvPr id="342" name="Google Shape;342;p33"/>
          <p:cNvSpPr txBox="1"/>
          <p:nvPr/>
        </p:nvSpPr>
        <p:spPr>
          <a:xfrm>
            <a:off x="571500" y="3197721"/>
            <a:ext cx="5238750" cy="6703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50" u="none" cap="none" strike="noStrike">
                <a:solidFill>
                  <a:srgbClr val="475569"/>
                </a:solidFill>
                <a:latin typeface="Outfit"/>
                <a:ea typeface="Outfit"/>
                <a:cs typeface="Outfit"/>
                <a:sym typeface="Outfit"/>
              </a:rPr>
              <a:t>The Model Context Protocol (MCP) is an open standard that enables AI models to safely access data and tools.</a:t>
            </a:r>
            <a:endParaRPr/>
          </a:p>
        </p:txBody>
      </p:sp>
      <p:sp>
        <p:nvSpPr>
          <p:cNvPr id="343" name="Google Shape;343;p33"/>
          <p:cNvSpPr txBox="1"/>
          <p:nvPr/>
        </p:nvSpPr>
        <p:spPr>
          <a:xfrm>
            <a:off x="571500" y="4336192"/>
            <a:ext cx="5238900" cy="10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50" u="none" cap="none" strike="noStrike">
                <a:solidFill>
                  <a:srgbClr val="475569"/>
                </a:solidFill>
                <a:latin typeface="Outfit"/>
                <a:ea typeface="Outfit"/>
                <a:cs typeface="Outfit"/>
                <a:sym typeface="Outfit"/>
              </a:rPr>
              <a:t>Before MCP, every integration (Google Drive</a:t>
            </a:r>
            <a:r>
              <a:rPr lang="en-US" sz="1650">
                <a:solidFill>
                  <a:srgbClr val="475569"/>
                </a:solidFill>
                <a:latin typeface="Outfit"/>
                <a:ea typeface="Outfit"/>
                <a:cs typeface="Outfit"/>
                <a:sym typeface="Outfit"/>
              </a:rPr>
              <a:t>, </a:t>
            </a:r>
            <a:r>
              <a:rPr b="0" i="0" lang="en-US" sz="1650" u="none" cap="none" strike="noStrike">
                <a:solidFill>
                  <a:srgbClr val="475569"/>
                </a:solidFill>
                <a:latin typeface="Outfit"/>
                <a:ea typeface="Outfit"/>
                <a:cs typeface="Outfit"/>
                <a:sym typeface="Outfit"/>
              </a:rPr>
              <a:t>Postgres) required custom code. MCP provides a </a:t>
            </a:r>
            <a:r>
              <a:rPr b="1" i="0" lang="en-US" sz="1650" u="none" cap="none" strike="noStrike">
                <a:solidFill>
                  <a:srgbClr val="475569"/>
                </a:solidFill>
                <a:latin typeface="Outfit"/>
                <a:ea typeface="Outfit"/>
                <a:cs typeface="Outfit"/>
                <a:sym typeface="Outfit"/>
              </a:rPr>
              <a:t>universal interface</a:t>
            </a:r>
            <a:r>
              <a:rPr b="0" i="0" lang="en-US" sz="1650" u="none" cap="none" strike="noStrike">
                <a:solidFill>
                  <a:srgbClr val="475569"/>
                </a:solidFill>
                <a:latin typeface="Outfit"/>
                <a:ea typeface="Outfit"/>
                <a:cs typeface="Outfit"/>
                <a:sym typeface="Outfit"/>
              </a:rPr>
              <a:t>.</a:t>
            </a:r>
            <a:endParaRPr/>
          </a:p>
        </p:txBody>
      </p:sp>
      <p:pic>
        <p:nvPicPr>
          <p:cNvPr id="344" name="Google Shape;344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81750" y="1884375"/>
            <a:ext cx="4945551" cy="3297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34"/>
          <p:cNvSpPr/>
          <p:nvPr/>
        </p:nvSpPr>
        <p:spPr>
          <a:xfrm>
            <a:off x="6082175" y="3754650"/>
            <a:ext cx="5430900" cy="20880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9050">
            <a:solidFill>
              <a:schemeClr val="accent2"/>
            </a:solidFill>
            <a:prstDash val="dash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0" name="Google Shape;35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90666" y="4109445"/>
            <a:ext cx="2634224" cy="1389143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34"/>
          <p:cNvSpPr txBox="1"/>
          <p:nvPr/>
        </p:nvSpPr>
        <p:spPr>
          <a:xfrm>
            <a:off x="571500" y="571500"/>
            <a:ext cx="11601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200">
                <a:solidFill>
                  <a:srgbClr val="1E293B"/>
                </a:solidFill>
                <a:latin typeface="Outfit"/>
                <a:ea typeface="Outfit"/>
                <a:cs typeface="Outfit"/>
                <a:sym typeface="Outfit"/>
              </a:rPr>
              <a:t>Agentic Actions With </a:t>
            </a:r>
            <a:r>
              <a:rPr b="1" lang="en-US" sz="4200">
                <a:solidFill>
                  <a:srgbClr val="C27BA0"/>
                </a:solidFill>
                <a:latin typeface="Outfit"/>
                <a:ea typeface="Outfit"/>
                <a:cs typeface="Outfit"/>
                <a:sym typeface="Outfit"/>
              </a:rPr>
              <a:t>MCP</a:t>
            </a:r>
            <a:endParaRPr>
              <a:solidFill>
                <a:srgbClr val="C27BA0"/>
              </a:solidFill>
            </a:endParaRPr>
          </a:p>
        </p:txBody>
      </p:sp>
      <p:sp>
        <p:nvSpPr>
          <p:cNvPr id="352" name="Google Shape;352;p34"/>
          <p:cNvSpPr/>
          <p:nvPr/>
        </p:nvSpPr>
        <p:spPr>
          <a:xfrm>
            <a:off x="5715000" y="931515"/>
            <a:ext cx="762000" cy="573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3" name="Google Shape;353;p34"/>
          <p:cNvSpPr txBox="1"/>
          <p:nvPr/>
        </p:nvSpPr>
        <p:spPr>
          <a:xfrm>
            <a:off x="635925" y="1763630"/>
            <a:ext cx="48807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1E293B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>Model Context Protocol</a:t>
            </a:r>
            <a:endParaRPr/>
          </a:p>
        </p:txBody>
      </p:sp>
      <p:sp>
        <p:nvSpPr>
          <p:cNvPr id="354" name="Google Shape;354;p34"/>
          <p:cNvSpPr txBox="1"/>
          <p:nvPr/>
        </p:nvSpPr>
        <p:spPr>
          <a:xfrm>
            <a:off x="635925" y="2266525"/>
            <a:ext cx="10269900" cy="66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>
                <a:solidFill>
                  <a:srgbClr val="475569"/>
                </a:solidFill>
                <a:latin typeface="Outfit"/>
                <a:ea typeface="Outfit"/>
                <a:cs typeface="Outfit"/>
                <a:sym typeface="Outfit"/>
              </a:rPr>
              <a:t>MCP is a standard protocol for connecting LLMs with external tools so it can perform</a:t>
            </a:r>
            <a:endParaRPr sz="1650">
              <a:solidFill>
                <a:srgbClr val="475569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>
                <a:solidFill>
                  <a:srgbClr val="475569"/>
                </a:solidFill>
                <a:latin typeface="Outfit"/>
                <a:ea typeface="Outfit"/>
                <a:cs typeface="Outfit"/>
                <a:sym typeface="Outfit"/>
              </a:rPr>
              <a:t>context aware real world actions or work in Agentic mode</a:t>
            </a:r>
            <a:endParaRPr/>
          </a:p>
        </p:txBody>
      </p:sp>
      <p:pic>
        <p:nvPicPr>
          <p:cNvPr descr="image.png" id="355" name="Google Shape;355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77025" y="1977330"/>
            <a:ext cx="28575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191556" y="3569150"/>
            <a:ext cx="2285225" cy="22852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7" name="Google Shape;357;p34"/>
          <p:cNvCxnSpPr/>
          <p:nvPr/>
        </p:nvCxnSpPr>
        <p:spPr>
          <a:xfrm>
            <a:off x="1599994" y="4468229"/>
            <a:ext cx="2122200" cy="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oval"/>
            <a:tailEnd len="med" w="med" type="triangle"/>
          </a:ln>
        </p:spPr>
      </p:cxnSp>
      <p:sp>
        <p:nvSpPr>
          <p:cNvPr id="358" name="Google Shape;358;p34"/>
          <p:cNvSpPr txBox="1"/>
          <p:nvPr/>
        </p:nvSpPr>
        <p:spPr>
          <a:xfrm>
            <a:off x="1161094" y="3953279"/>
            <a:ext cx="30000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>
                <a:solidFill>
                  <a:srgbClr val="475569"/>
                </a:solidFill>
                <a:latin typeface="Outfit"/>
                <a:ea typeface="Outfit"/>
                <a:cs typeface="Outfit"/>
                <a:sym typeface="Outfit"/>
              </a:rPr>
              <a:t>Turn on the lights</a:t>
            </a:r>
            <a:endParaRPr/>
          </a:p>
        </p:txBody>
      </p:sp>
      <p:cxnSp>
        <p:nvCxnSpPr>
          <p:cNvPr id="359" name="Google Shape;359;p34"/>
          <p:cNvCxnSpPr/>
          <p:nvPr/>
        </p:nvCxnSpPr>
        <p:spPr>
          <a:xfrm>
            <a:off x="1599994" y="5230229"/>
            <a:ext cx="2122200" cy="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triangle"/>
            <a:tailEnd len="med" w="med" type="oval"/>
          </a:ln>
        </p:spPr>
      </p:cxnSp>
      <p:sp>
        <p:nvSpPr>
          <p:cNvPr id="360" name="Google Shape;360;p34"/>
          <p:cNvSpPr txBox="1"/>
          <p:nvPr/>
        </p:nvSpPr>
        <p:spPr>
          <a:xfrm>
            <a:off x="6292942" y="4733161"/>
            <a:ext cx="30000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>
                <a:solidFill>
                  <a:srgbClr val="475569"/>
                </a:solidFill>
                <a:latin typeface="Outfit"/>
                <a:ea typeface="Outfit"/>
                <a:cs typeface="Outfit"/>
                <a:sym typeface="Outfit"/>
              </a:rPr>
              <a:t>CMDR: {true}</a:t>
            </a:r>
            <a:endParaRPr/>
          </a:p>
        </p:txBody>
      </p:sp>
      <p:cxnSp>
        <p:nvCxnSpPr>
          <p:cNvPr id="361" name="Google Shape;361;p34"/>
          <p:cNvCxnSpPr/>
          <p:nvPr/>
        </p:nvCxnSpPr>
        <p:spPr>
          <a:xfrm>
            <a:off x="6750998" y="4476956"/>
            <a:ext cx="2122200" cy="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oval"/>
            <a:tailEnd len="med" w="med" type="triangle"/>
          </a:ln>
        </p:spPr>
      </p:cxnSp>
      <p:sp>
        <p:nvSpPr>
          <p:cNvPr id="362" name="Google Shape;362;p34"/>
          <p:cNvSpPr txBox="1"/>
          <p:nvPr/>
        </p:nvSpPr>
        <p:spPr>
          <a:xfrm>
            <a:off x="6312098" y="3962006"/>
            <a:ext cx="30000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>
                <a:solidFill>
                  <a:srgbClr val="475569"/>
                </a:solidFill>
                <a:latin typeface="Outfit"/>
                <a:ea typeface="Outfit"/>
                <a:cs typeface="Outfit"/>
                <a:sym typeface="Outfit"/>
              </a:rPr>
              <a:t>CMD: {TurnOnLights()}</a:t>
            </a:r>
            <a:endParaRPr/>
          </a:p>
        </p:txBody>
      </p:sp>
      <p:cxnSp>
        <p:nvCxnSpPr>
          <p:cNvPr id="363" name="Google Shape;363;p34"/>
          <p:cNvCxnSpPr/>
          <p:nvPr/>
        </p:nvCxnSpPr>
        <p:spPr>
          <a:xfrm>
            <a:off x="6750998" y="5238956"/>
            <a:ext cx="2122200" cy="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triangle"/>
            <a:tailEnd len="med" w="med" type="oval"/>
          </a:ln>
        </p:spPr>
      </p:cxnSp>
      <p:sp>
        <p:nvSpPr>
          <p:cNvPr id="364" name="Google Shape;364;p34"/>
          <p:cNvSpPr txBox="1"/>
          <p:nvPr/>
        </p:nvSpPr>
        <p:spPr>
          <a:xfrm>
            <a:off x="1216463" y="4733584"/>
            <a:ext cx="30000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>
                <a:solidFill>
                  <a:srgbClr val="475569"/>
                </a:solidFill>
                <a:latin typeface="Outfit"/>
                <a:ea typeface="Outfit"/>
                <a:cs typeface="Outfit"/>
                <a:sym typeface="Outfit"/>
              </a:rPr>
              <a:t>Sure, </a:t>
            </a:r>
            <a:r>
              <a:rPr lang="en-US" sz="1650">
                <a:solidFill>
                  <a:srgbClr val="475569"/>
                </a:solidFill>
                <a:latin typeface="Outfit"/>
                <a:ea typeface="Outfit"/>
                <a:cs typeface="Outfit"/>
                <a:sym typeface="Outfit"/>
              </a:rPr>
              <a:t>Done</a:t>
            </a:r>
            <a:endParaRPr/>
          </a:p>
        </p:txBody>
      </p:sp>
      <p:pic>
        <p:nvPicPr>
          <p:cNvPr id="365" name="Google Shape;365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317125" y="438625"/>
            <a:ext cx="1648099" cy="1648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66" name="Google Shape;366;p34"/>
          <p:cNvCxnSpPr>
            <a:stCxn id="367" idx="0"/>
            <a:endCxn id="365" idx="2"/>
          </p:cNvCxnSpPr>
          <p:nvPr/>
        </p:nvCxnSpPr>
        <p:spPr>
          <a:xfrm rot="10800000">
            <a:off x="10141175" y="2086725"/>
            <a:ext cx="0" cy="202260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oval"/>
            <a:tailEnd len="med" w="med" type="triangle"/>
          </a:ln>
        </p:spPr>
      </p:cxnSp>
      <p:sp>
        <p:nvSpPr>
          <p:cNvPr id="368" name="Google Shape;368;p34"/>
          <p:cNvSpPr txBox="1"/>
          <p:nvPr/>
        </p:nvSpPr>
        <p:spPr>
          <a:xfrm>
            <a:off x="10198658" y="2926825"/>
            <a:ext cx="10269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>
                <a:solidFill>
                  <a:srgbClr val="475569"/>
                </a:solidFill>
                <a:latin typeface="Outfit"/>
                <a:ea typeface="Outfit"/>
                <a:cs typeface="Outfit"/>
                <a:sym typeface="Outfit"/>
              </a:rPr>
              <a:t>Relayed</a:t>
            </a:r>
            <a:endParaRPr/>
          </a:p>
        </p:txBody>
      </p:sp>
      <p:pic>
        <p:nvPicPr>
          <p:cNvPr id="369" name="Google Shape;369;p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993797" y="4205525"/>
            <a:ext cx="2298803" cy="1293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4" name="Google Shape;37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24184" y="4083498"/>
            <a:ext cx="1743635" cy="919500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35"/>
          <p:cNvSpPr txBox="1"/>
          <p:nvPr/>
        </p:nvSpPr>
        <p:spPr>
          <a:xfrm>
            <a:off x="571500" y="571500"/>
            <a:ext cx="11601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200">
                <a:solidFill>
                  <a:srgbClr val="1E293B"/>
                </a:solidFill>
                <a:latin typeface="Outfit"/>
                <a:ea typeface="Outfit"/>
                <a:cs typeface="Outfit"/>
                <a:sym typeface="Outfit"/>
              </a:rPr>
              <a:t>Top Companies Exploring </a:t>
            </a:r>
            <a:r>
              <a:rPr b="1" lang="en-US" sz="4200">
                <a:solidFill>
                  <a:srgbClr val="C27BA0"/>
                </a:solidFill>
                <a:latin typeface="Outfit"/>
                <a:ea typeface="Outfit"/>
                <a:cs typeface="Outfit"/>
                <a:sym typeface="Outfit"/>
              </a:rPr>
              <a:t>MCP</a:t>
            </a:r>
            <a:endParaRPr>
              <a:solidFill>
                <a:srgbClr val="C27BA0"/>
              </a:solidFill>
            </a:endParaRPr>
          </a:p>
        </p:txBody>
      </p:sp>
      <p:sp>
        <p:nvSpPr>
          <p:cNvPr id="376" name="Google Shape;376;p35"/>
          <p:cNvSpPr/>
          <p:nvPr/>
        </p:nvSpPr>
        <p:spPr>
          <a:xfrm>
            <a:off x="5715000" y="931515"/>
            <a:ext cx="762000" cy="573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mage.png" id="377" name="Google Shape;377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77025" y="1901130"/>
            <a:ext cx="28575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35384" y="5270900"/>
            <a:ext cx="1121225" cy="11212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9" name="Google Shape;379;p35"/>
          <p:cNvCxnSpPr>
            <a:stCxn id="380" idx="2"/>
            <a:endCxn id="374" idx="1"/>
          </p:cNvCxnSpPr>
          <p:nvPr/>
        </p:nvCxnSpPr>
        <p:spPr>
          <a:xfrm>
            <a:off x="2257615" y="3343465"/>
            <a:ext cx="2966700" cy="119970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triangle"/>
            <a:tailEnd len="med" w="med" type="oval"/>
          </a:ln>
        </p:spPr>
      </p:cxnSp>
      <p:pic>
        <p:nvPicPr>
          <p:cNvPr id="381" name="Google Shape;381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42234" y="1713078"/>
            <a:ext cx="3123252" cy="1639703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3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311393" y="1713078"/>
            <a:ext cx="3123282" cy="163971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p3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00100" y="1703750"/>
            <a:ext cx="2915030" cy="163971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3" name="Google Shape;383;p35"/>
          <p:cNvCxnSpPr>
            <a:stCxn id="382" idx="2"/>
            <a:endCxn id="374" idx="3"/>
          </p:cNvCxnSpPr>
          <p:nvPr/>
        </p:nvCxnSpPr>
        <p:spPr>
          <a:xfrm flipH="1">
            <a:off x="6967834" y="3352793"/>
            <a:ext cx="2905200" cy="119040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triangle"/>
            <a:tailEnd len="med" w="med" type="oval"/>
          </a:ln>
        </p:spPr>
      </p:cxnSp>
      <p:cxnSp>
        <p:nvCxnSpPr>
          <p:cNvPr id="384" name="Google Shape;384;p35"/>
          <p:cNvCxnSpPr>
            <a:stCxn id="381" idx="2"/>
            <a:endCxn id="374" idx="0"/>
          </p:cNvCxnSpPr>
          <p:nvPr/>
        </p:nvCxnSpPr>
        <p:spPr>
          <a:xfrm flipH="1">
            <a:off x="6096060" y="3352780"/>
            <a:ext cx="7800" cy="73080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triangle"/>
            <a:tailEnd len="med" w="med" type="oval"/>
          </a:ln>
        </p:spPr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Google Shape;38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5134" y="3603257"/>
            <a:ext cx="1743635" cy="919500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36"/>
          <p:cNvSpPr txBox="1"/>
          <p:nvPr/>
        </p:nvSpPr>
        <p:spPr>
          <a:xfrm>
            <a:off x="571500" y="571500"/>
            <a:ext cx="11601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200">
                <a:solidFill>
                  <a:srgbClr val="1E293B"/>
                </a:solidFill>
                <a:latin typeface="Outfit"/>
                <a:ea typeface="Outfit"/>
                <a:cs typeface="Outfit"/>
                <a:sym typeface="Outfit"/>
              </a:rPr>
              <a:t>Our Own Custom</a:t>
            </a:r>
            <a:r>
              <a:rPr b="1" lang="en-US" sz="4200">
                <a:solidFill>
                  <a:srgbClr val="1E293B"/>
                </a:solidFill>
                <a:latin typeface="Outfit"/>
                <a:ea typeface="Outfit"/>
                <a:cs typeface="Outfit"/>
                <a:sym typeface="Outfit"/>
              </a:rPr>
              <a:t> </a:t>
            </a:r>
            <a:r>
              <a:rPr b="1" lang="en-US" sz="4200">
                <a:solidFill>
                  <a:srgbClr val="C27BA0"/>
                </a:solidFill>
                <a:latin typeface="Outfit"/>
                <a:ea typeface="Outfit"/>
                <a:cs typeface="Outfit"/>
                <a:sym typeface="Outfit"/>
              </a:rPr>
              <a:t>MCP </a:t>
            </a:r>
            <a:r>
              <a:rPr b="1" lang="en-US" sz="4200">
                <a:solidFill>
                  <a:srgbClr val="1E293B"/>
                </a:solidFill>
                <a:latin typeface="Outfit"/>
                <a:ea typeface="Outfit"/>
                <a:cs typeface="Outfit"/>
                <a:sym typeface="Outfit"/>
              </a:rPr>
              <a:t>Servers</a:t>
            </a:r>
            <a:endParaRPr>
              <a:solidFill>
                <a:srgbClr val="C27BA0"/>
              </a:solidFill>
            </a:endParaRPr>
          </a:p>
        </p:txBody>
      </p:sp>
      <p:sp>
        <p:nvSpPr>
          <p:cNvPr id="391" name="Google Shape;391;p36"/>
          <p:cNvSpPr/>
          <p:nvPr/>
        </p:nvSpPr>
        <p:spPr>
          <a:xfrm>
            <a:off x="5715000" y="931515"/>
            <a:ext cx="762000" cy="573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mage.png" id="392" name="Google Shape;392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34925" y="2245964"/>
            <a:ext cx="28575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4609" y="3502397"/>
            <a:ext cx="1121225" cy="11212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94" name="Google Shape;394;p36"/>
          <p:cNvCxnSpPr>
            <a:stCxn id="395" idx="1"/>
            <a:endCxn id="389" idx="3"/>
          </p:cNvCxnSpPr>
          <p:nvPr/>
        </p:nvCxnSpPr>
        <p:spPr>
          <a:xfrm rot="10800000">
            <a:off x="4058725" y="4063020"/>
            <a:ext cx="981900" cy="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triangle"/>
            <a:tailEnd len="med" w="med" type="oval"/>
          </a:ln>
        </p:spPr>
      </p:cxnSp>
      <p:pic>
        <p:nvPicPr>
          <p:cNvPr id="395" name="Google Shape;395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40625" y="2232120"/>
            <a:ext cx="6507749" cy="3661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96" name="Google Shape;396;p36"/>
          <p:cNvCxnSpPr>
            <a:stCxn id="389" idx="1"/>
            <a:endCxn id="393" idx="3"/>
          </p:cNvCxnSpPr>
          <p:nvPr/>
        </p:nvCxnSpPr>
        <p:spPr>
          <a:xfrm rot="10800000">
            <a:off x="1515934" y="4063007"/>
            <a:ext cx="799200" cy="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triangle"/>
            <a:tailEnd len="med" w="med" type="oval"/>
          </a:ln>
        </p:spPr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7"/>
          <p:cNvSpPr/>
          <p:nvPr/>
        </p:nvSpPr>
        <p:spPr>
          <a:xfrm>
            <a:off x="5715000" y="931515"/>
            <a:ext cx="762000" cy="573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mage.png" id="402" name="Google Shape;402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77025" y="1977330"/>
            <a:ext cx="28575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0325" y="342344"/>
            <a:ext cx="7020626" cy="6237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25775" y="382300"/>
            <a:ext cx="3485912" cy="61971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5" name="Google Shape;405;p37"/>
          <p:cNvCxnSpPr/>
          <p:nvPr/>
        </p:nvCxnSpPr>
        <p:spPr>
          <a:xfrm>
            <a:off x="2413700" y="3371525"/>
            <a:ext cx="7739100" cy="114900"/>
          </a:xfrm>
          <a:prstGeom prst="curvedConnector3">
            <a:avLst>
              <a:gd fmla="val 84902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oval"/>
            <a:tailEnd len="med" w="med" type="stealth"/>
          </a:ln>
        </p:spPr>
      </p:cxnSp>
      <p:cxnSp>
        <p:nvCxnSpPr>
          <p:cNvPr id="406" name="Google Shape;406;p37"/>
          <p:cNvCxnSpPr/>
          <p:nvPr/>
        </p:nvCxnSpPr>
        <p:spPr>
          <a:xfrm flipH="1">
            <a:off x="4099575" y="3630150"/>
            <a:ext cx="6158700" cy="1638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oval"/>
            <a:tailEnd len="med" w="med" type="stealth"/>
          </a:ln>
        </p:spPr>
      </p:cxnSp>
      <p:cxnSp>
        <p:nvCxnSpPr>
          <p:cNvPr id="407" name="Google Shape;407;p37"/>
          <p:cNvCxnSpPr/>
          <p:nvPr/>
        </p:nvCxnSpPr>
        <p:spPr>
          <a:xfrm rot="-5400000">
            <a:off x="9233275" y="2375500"/>
            <a:ext cx="2385000" cy="285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oval"/>
            <a:tailEnd len="med" w="med" type="stealth"/>
          </a:ln>
        </p:spPr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412" name="Google Shape;412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38"/>
          <p:cNvSpPr txBox="1"/>
          <p:nvPr/>
        </p:nvSpPr>
        <p:spPr>
          <a:xfrm>
            <a:off x="762000" y="1191071"/>
            <a:ext cx="4800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200" u="none" cap="none" strike="noStrike">
                <a:solidFill>
                  <a:srgbClr val="C27BA0"/>
                </a:solidFill>
                <a:latin typeface="Outfit"/>
                <a:ea typeface="Outfit"/>
                <a:cs typeface="Outfit"/>
                <a:sym typeface="Outfit"/>
              </a:rPr>
              <a:t>MCP </a:t>
            </a:r>
            <a:r>
              <a:rPr b="1" i="0" lang="en-US" sz="4200" u="none" cap="none" strike="noStrike">
                <a:solidFill>
                  <a:srgbClr val="1E293B"/>
                </a:solidFill>
                <a:latin typeface="Outfit"/>
                <a:ea typeface="Outfit"/>
                <a:cs typeface="Outfit"/>
                <a:sym typeface="Outfit"/>
              </a:rPr>
              <a:t>Architecture</a:t>
            </a:r>
            <a:endParaRPr/>
          </a:p>
        </p:txBody>
      </p:sp>
      <p:sp>
        <p:nvSpPr>
          <p:cNvPr id="414" name="Google Shape;414;p38"/>
          <p:cNvSpPr/>
          <p:nvPr/>
        </p:nvSpPr>
        <p:spPr>
          <a:xfrm>
            <a:off x="2667000" y="1551086"/>
            <a:ext cx="762000" cy="5715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5" name="Google Shape;415;p38"/>
          <p:cNvSpPr txBox="1"/>
          <p:nvPr/>
        </p:nvSpPr>
        <p:spPr>
          <a:xfrm>
            <a:off x="1143000" y="2406400"/>
            <a:ext cx="65961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650" u="none" cap="none" strike="noStrike">
                <a:solidFill>
                  <a:srgbClr val="475569"/>
                </a:solidFill>
                <a:latin typeface="Outfit"/>
                <a:ea typeface="Outfit"/>
                <a:cs typeface="Outfit"/>
                <a:sym typeface="Outfit"/>
              </a:rPr>
              <a:t>MCP Host:</a:t>
            </a:r>
            <a:r>
              <a:rPr b="0" i="0" lang="en-US" sz="1650" u="none" cap="none" strike="noStrike">
                <a:solidFill>
                  <a:srgbClr val="475569"/>
                </a:solidFill>
                <a:latin typeface="Outfit"/>
                <a:ea typeface="Outfit"/>
                <a:cs typeface="Outfit"/>
                <a:sym typeface="Outfit"/>
              </a:rPr>
              <a:t> The AI application (e.g. Claude) that wants to use tools.</a:t>
            </a:r>
            <a:endParaRPr/>
          </a:p>
        </p:txBody>
      </p:sp>
      <p:sp>
        <p:nvSpPr>
          <p:cNvPr id="416" name="Google Shape;416;p38"/>
          <p:cNvSpPr txBox="1"/>
          <p:nvPr/>
        </p:nvSpPr>
        <p:spPr>
          <a:xfrm>
            <a:off x="1143000" y="3314848"/>
            <a:ext cx="4191000" cy="335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650" u="none" cap="none" strike="noStrike">
                <a:solidFill>
                  <a:srgbClr val="475569"/>
                </a:solidFill>
                <a:latin typeface="Outfit"/>
                <a:ea typeface="Outfit"/>
                <a:cs typeface="Outfit"/>
                <a:sym typeface="Outfit"/>
              </a:rPr>
              <a:t>MCP Client:</a:t>
            </a:r>
            <a:r>
              <a:rPr b="0" i="0" lang="en-US" sz="1650" u="none" cap="none" strike="noStrike">
                <a:solidFill>
                  <a:srgbClr val="475569"/>
                </a:solidFill>
                <a:latin typeface="Outfit"/>
                <a:ea typeface="Outfit"/>
                <a:cs typeface="Outfit"/>
                <a:sym typeface="Outfit"/>
              </a:rPr>
              <a:t> A 1:1 connector inside the host.</a:t>
            </a:r>
            <a:endParaRPr/>
          </a:p>
        </p:txBody>
      </p:sp>
      <p:sp>
        <p:nvSpPr>
          <p:cNvPr id="417" name="Google Shape;417;p38"/>
          <p:cNvSpPr txBox="1"/>
          <p:nvPr/>
        </p:nvSpPr>
        <p:spPr>
          <a:xfrm>
            <a:off x="1143000" y="4278700"/>
            <a:ext cx="64875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650" u="none" cap="none" strike="noStrike">
                <a:solidFill>
                  <a:srgbClr val="475569"/>
                </a:solidFill>
                <a:latin typeface="Outfit"/>
                <a:ea typeface="Outfit"/>
                <a:cs typeface="Outfit"/>
                <a:sym typeface="Outfit"/>
              </a:rPr>
              <a:t>MCP Server:</a:t>
            </a:r>
            <a:r>
              <a:rPr b="0" i="0" lang="en-US" sz="1650" u="none" cap="none" strike="noStrike">
                <a:solidFill>
                  <a:srgbClr val="475569"/>
                </a:solidFill>
                <a:latin typeface="Outfit"/>
                <a:ea typeface="Outfit"/>
                <a:cs typeface="Outfit"/>
                <a:sym typeface="Outfit"/>
              </a:rPr>
              <a:t> A lightweight program that exposes the data or tools.</a:t>
            </a:r>
            <a:endParaRPr/>
          </a:p>
        </p:txBody>
      </p:sp>
      <p:sp>
        <p:nvSpPr>
          <p:cNvPr id="418" name="Google Shape;418;p38"/>
          <p:cNvSpPr txBox="1"/>
          <p:nvPr/>
        </p:nvSpPr>
        <p:spPr>
          <a:xfrm>
            <a:off x="1143000" y="5187149"/>
            <a:ext cx="64875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650" u="none" cap="none" strike="noStrike">
                <a:solidFill>
                  <a:srgbClr val="475569"/>
                </a:solidFill>
                <a:latin typeface="Outfit"/>
                <a:ea typeface="Outfit"/>
                <a:cs typeface="Outfit"/>
                <a:sym typeface="Outfit"/>
              </a:rPr>
              <a:t>Transport:</a:t>
            </a:r>
            <a:r>
              <a:rPr b="0" i="0" lang="en-US" sz="1650" u="none" cap="none" strike="noStrike">
                <a:solidFill>
                  <a:srgbClr val="475569"/>
                </a:solidFill>
                <a:latin typeface="Outfit"/>
                <a:ea typeface="Outfit"/>
                <a:cs typeface="Outfit"/>
                <a:sym typeface="Outfit"/>
              </a:rPr>
              <a:t> Connects via local StdIO or remote HTTP/SSE.</a:t>
            </a:r>
            <a:endParaRPr/>
          </a:p>
        </p:txBody>
      </p:sp>
      <p:pic>
        <p:nvPicPr>
          <p:cNvPr descr="image.png" id="419" name="Google Shape;419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2000" y="2406135"/>
            <a:ext cx="257175" cy="2476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420" name="Google Shape;420;p3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62000" y="3314582"/>
            <a:ext cx="228600" cy="2476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421" name="Google Shape;421;p3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62000" y="4278446"/>
            <a:ext cx="228600" cy="2476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422" name="Google Shape;422;p3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62000" y="5186893"/>
            <a:ext cx="285750" cy="24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Google Shape;423;p3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630500" y="1668600"/>
            <a:ext cx="3975350" cy="397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428" name="Google Shape;428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429" name="Google Shape;429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1500" y="2338536"/>
            <a:ext cx="3613249" cy="324370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430" name="Google Shape;430;p3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470499" y="2338536"/>
            <a:ext cx="3339703" cy="324370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431" name="Google Shape;431;p3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095952" y="2338536"/>
            <a:ext cx="3524547" cy="3243708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Google Shape;432;p39"/>
          <p:cNvSpPr txBox="1"/>
          <p:nvPr/>
        </p:nvSpPr>
        <p:spPr>
          <a:xfrm>
            <a:off x="571500" y="571500"/>
            <a:ext cx="11601450" cy="586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200" u="none" cap="none" strike="noStrike">
                <a:solidFill>
                  <a:srgbClr val="1E293B"/>
                </a:solidFill>
                <a:latin typeface="Outfit"/>
                <a:ea typeface="Outfit"/>
                <a:cs typeface="Outfit"/>
                <a:sym typeface="Outfit"/>
              </a:rPr>
              <a:t>Core Capabilities of MCP</a:t>
            </a:r>
            <a:endParaRPr/>
          </a:p>
        </p:txBody>
      </p:sp>
      <p:sp>
        <p:nvSpPr>
          <p:cNvPr id="433" name="Google Shape;433;p39"/>
          <p:cNvSpPr/>
          <p:nvPr/>
        </p:nvSpPr>
        <p:spPr>
          <a:xfrm>
            <a:off x="5715000" y="931515"/>
            <a:ext cx="762000" cy="5715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mage.png" id="434" name="Google Shape;434;p3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66775" y="2633811"/>
            <a:ext cx="3022699" cy="476250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Google Shape;435;p39"/>
          <p:cNvSpPr txBox="1"/>
          <p:nvPr/>
        </p:nvSpPr>
        <p:spPr>
          <a:xfrm>
            <a:off x="866775" y="3300561"/>
            <a:ext cx="3173834" cy="2933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00" u="none" cap="none" strike="noStrike">
                <a:solidFill>
                  <a:srgbClr val="1E293B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>Resources</a:t>
            </a:r>
            <a:endParaRPr/>
          </a:p>
        </p:txBody>
      </p:sp>
      <p:sp>
        <p:nvSpPr>
          <p:cNvPr id="436" name="Google Shape;436;p39"/>
          <p:cNvSpPr txBox="1"/>
          <p:nvPr/>
        </p:nvSpPr>
        <p:spPr>
          <a:xfrm>
            <a:off x="866775" y="3803451"/>
            <a:ext cx="3022699" cy="100548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50" u="none" cap="none" strike="noStrike">
                <a:solidFill>
                  <a:srgbClr val="475569"/>
                </a:solidFill>
                <a:latin typeface="Outfit"/>
                <a:ea typeface="Outfit"/>
                <a:cs typeface="Outfit"/>
                <a:sym typeface="Outfit"/>
              </a:rPr>
              <a:t>File-like data that can be read by the client (e.g., logs, code files, database records).</a:t>
            </a:r>
            <a:endParaRPr/>
          </a:p>
        </p:txBody>
      </p:sp>
      <p:pic>
        <p:nvPicPr>
          <p:cNvPr descr="image.png" id="437" name="Google Shape;437;p3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765774" y="2633811"/>
            <a:ext cx="2749153" cy="476250"/>
          </a:xfrm>
          <a:prstGeom prst="rect">
            <a:avLst/>
          </a:prstGeom>
          <a:noFill/>
          <a:ln>
            <a:noFill/>
          </a:ln>
        </p:spPr>
      </p:pic>
      <p:sp>
        <p:nvSpPr>
          <p:cNvPr id="438" name="Google Shape;438;p39"/>
          <p:cNvSpPr txBox="1"/>
          <p:nvPr/>
        </p:nvSpPr>
        <p:spPr>
          <a:xfrm>
            <a:off x="4765774" y="3300561"/>
            <a:ext cx="2886610" cy="2933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00" u="none" cap="none" strike="noStrike">
                <a:solidFill>
                  <a:srgbClr val="1E293B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>Prompts</a:t>
            </a:r>
            <a:endParaRPr/>
          </a:p>
        </p:txBody>
      </p:sp>
      <p:sp>
        <p:nvSpPr>
          <p:cNvPr id="439" name="Google Shape;439;p39"/>
          <p:cNvSpPr txBox="1"/>
          <p:nvPr/>
        </p:nvSpPr>
        <p:spPr>
          <a:xfrm>
            <a:off x="4765774" y="3803451"/>
            <a:ext cx="2749153" cy="100548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50" u="none" cap="none" strike="noStrike">
                <a:solidFill>
                  <a:srgbClr val="475569"/>
                </a:solidFill>
                <a:latin typeface="Outfit"/>
                <a:ea typeface="Outfit"/>
                <a:cs typeface="Outfit"/>
                <a:sym typeface="Outfit"/>
              </a:rPr>
              <a:t>Pre-written templates that help users use the server's capabilities effectively.</a:t>
            </a:r>
            <a:endParaRPr/>
          </a:p>
        </p:txBody>
      </p:sp>
      <p:pic>
        <p:nvPicPr>
          <p:cNvPr descr="image.png" id="440" name="Google Shape;440;p3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8391227" y="2633811"/>
            <a:ext cx="2933997" cy="476250"/>
          </a:xfrm>
          <a:prstGeom prst="rect">
            <a:avLst/>
          </a:prstGeom>
          <a:noFill/>
          <a:ln>
            <a:noFill/>
          </a:ln>
        </p:spPr>
      </p:pic>
      <p:sp>
        <p:nvSpPr>
          <p:cNvPr id="441" name="Google Shape;441;p39"/>
          <p:cNvSpPr txBox="1"/>
          <p:nvPr/>
        </p:nvSpPr>
        <p:spPr>
          <a:xfrm>
            <a:off x="8391227" y="3300561"/>
            <a:ext cx="3080697" cy="2933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00" u="none" cap="none" strike="noStrike">
                <a:solidFill>
                  <a:srgbClr val="1E293B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>Tools</a:t>
            </a:r>
            <a:endParaRPr/>
          </a:p>
        </p:txBody>
      </p:sp>
      <p:sp>
        <p:nvSpPr>
          <p:cNvPr id="442" name="Google Shape;442;p39"/>
          <p:cNvSpPr txBox="1"/>
          <p:nvPr/>
        </p:nvSpPr>
        <p:spPr>
          <a:xfrm>
            <a:off x="8391227" y="3803451"/>
            <a:ext cx="2933997" cy="13406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50" u="none" cap="none" strike="noStrike">
                <a:solidFill>
                  <a:srgbClr val="475569"/>
                </a:solidFill>
                <a:latin typeface="Outfit"/>
                <a:ea typeface="Outfit"/>
                <a:cs typeface="Outfit"/>
                <a:sym typeface="Outfit"/>
              </a:rPr>
              <a:t>Executable functions that perform actions (e.g., "create_file", "query_database").</a:t>
            </a:r>
            <a:endParaRPr/>
          </a:p>
        </p:txBody>
      </p:sp>
      <p:pic>
        <p:nvPicPr>
          <p:cNvPr descr="image.png" id="443" name="Google Shape;443;p39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866775" y="2681436"/>
            <a:ext cx="333375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444" name="Google Shape;444;p39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4765774" y="2681436"/>
            <a:ext cx="428625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445" name="Google Shape;445;p39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8391227" y="2681436"/>
            <a:ext cx="381000" cy="38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450" name="Google Shape;450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451" name="Google Shape;451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1500" y="1999505"/>
            <a:ext cx="3429000" cy="392176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452" name="Google Shape;452;p4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381500" y="1999505"/>
            <a:ext cx="3429000" cy="392176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453" name="Google Shape;453;p4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191500" y="1999505"/>
            <a:ext cx="3429000" cy="392176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454" name="Google Shape;454;p4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62025" y="2390030"/>
            <a:ext cx="2647950" cy="723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455" name="Google Shape;455;p4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772025" y="2390030"/>
            <a:ext cx="2647950" cy="723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456" name="Google Shape;456;p4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8582025" y="2390030"/>
            <a:ext cx="2647950" cy="723900"/>
          </a:xfrm>
          <a:prstGeom prst="rect">
            <a:avLst/>
          </a:prstGeom>
          <a:noFill/>
          <a:ln>
            <a:noFill/>
          </a:ln>
        </p:spPr>
      </p:pic>
      <p:sp>
        <p:nvSpPr>
          <p:cNvPr id="457" name="Google Shape;457;p40"/>
          <p:cNvSpPr txBox="1"/>
          <p:nvPr/>
        </p:nvSpPr>
        <p:spPr>
          <a:xfrm>
            <a:off x="571500" y="571500"/>
            <a:ext cx="11601450" cy="586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200" u="none" cap="none" strike="noStrike">
                <a:solidFill>
                  <a:srgbClr val="1E293B"/>
                </a:solidFill>
                <a:latin typeface="Outfit"/>
                <a:ea typeface="Outfit"/>
                <a:cs typeface="Outfit"/>
                <a:sym typeface="Outfit"/>
              </a:rPr>
              <a:t>Why Adopt MCP?</a:t>
            </a:r>
            <a:endParaRPr/>
          </a:p>
        </p:txBody>
      </p:sp>
      <p:sp>
        <p:nvSpPr>
          <p:cNvPr id="458" name="Google Shape;458;p40"/>
          <p:cNvSpPr/>
          <p:nvPr/>
        </p:nvSpPr>
        <p:spPr>
          <a:xfrm>
            <a:off x="5715000" y="931515"/>
            <a:ext cx="762000" cy="5715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9" name="Google Shape;459;p40"/>
          <p:cNvSpPr txBox="1"/>
          <p:nvPr/>
        </p:nvSpPr>
        <p:spPr>
          <a:xfrm>
            <a:off x="895826" y="3209180"/>
            <a:ext cx="2780347" cy="2933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00" u="none" cap="none" strike="noStrike">
                <a:solidFill>
                  <a:srgbClr val="1E293B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>Universal</a:t>
            </a:r>
            <a:endParaRPr/>
          </a:p>
        </p:txBody>
      </p:sp>
      <p:sp>
        <p:nvSpPr>
          <p:cNvPr id="460" name="Google Shape;460;p40"/>
          <p:cNvSpPr txBox="1"/>
          <p:nvPr/>
        </p:nvSpPr>
        <p:spPr>
          <a:xfrm>
            <a:off x="962025" y="3712071"/>
            <a:ext cx="2647950" cy="13406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50" u="none" cap="none" strike="noStrike">
                <a:solidFill>
                  <a:srgbClr val="475569"/>
                </a:solidFill>
                <a:latin typeface="Outfit"/>
                <a:ea typeface="Outfit"/>
                <a:cs typeface="Outfit"/>
                <a:sym typeface="Outfit"/>
              </a:rPr>
              <a:t>Build a tool once (e.g., "Postgres MCP Server") and it works with Claude, Zed, and any other MCP host.</a:t>
            </a:r>
            <a:endParaRPr/>
          </a:p>
        </p:txBody>
      </p:sp>
      <p:sp>
        <p:nvSpPr>
          <p:cNvPr id="461" name="Google Shape;461;p40"/>
          <p:cNvSpPr txBox="1"/>
          <p:nvPr/>
        </p:nvSpPr>
        <p:spPr>
          <a:xfrm>
            <a:off x="4705826" y="3209180"/>
            <a:ext cx="2780347" cy="2933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00" u="none" cap="none" strike="noStrike">
                <a:solidFill>
                  <a:srgbClr val="1E293B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>Secure</a:t>
            </a:r>
            <a:endParaRPr/>
          </a:p>
        </p:txBody>
      </p:sp>
      <p:sp>
        <p:nvSpPr>
          <p:cNvPr id="462" name="Google Shape;462;p40"/>
          <p:cNvSpPr txBox="1"/>
          <p:nvPr/>
        </p:nvSpPr>
        <p:spPr>
          <a:xfrm>
            <a:off x="4772025" y="3712071"/>
            <a:ext cx="2647950" cy="16758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50" u="none" cap="none" strike="noStrike">
                <a:solidFill>
                  <a:srgbClr val="475569"/>
                </a:solidFill>
                <a:latin typeface="Outfit"/>
                <a:ea typeface="Outfit"/>
                <a:cs typeface="Outfit"/>
                <a:sym typeface="Outfit"/>
              </a:rPr>
              <a:t>The host controls the connection. Models can't access data unless the user explicitly enables the MCP server.</a:t>
            </a:r>
            <a:endParaRPr/>
          </a:p>
        </p:txBody>
      </p:sp>
      <p:sp>
        <p:nvSpPr>
          <p:cNvPr id="463" name="Google Shape;463;p40"/>
          <p:cNvSpPr txBox="1"/>
          <p:nvPr/>
        </p:nvSpPr>
        <p:spPr>
          <a:xfrm>
            <a:off x="8515826" y="3209180"/>
            <a:ext cx="2780347" cy="2933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00" u="none" cap="none" strike="noStrike">
                <a:solidFill>
                  <a:srgbClr val="1E293B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>Extensible</a:t>
            </a:r>
            <a:endParaRPr/>
          </a:p>
        </p:txBody>
      </p:sp>
      <p:sp>
        <p:nvSpPr>
          <p:cNvPr id="464" name="Google Shape;464;p40"/>
          <p:cNvSpPr txBox="1"/>
          <p:nvPr/>
        </p:nvSpPr>
        <p:spPr>
          <a:xfrm>
            <a:off x="8582025" y="3712071"/>
            <a:ext cx="2647950" cy="16758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50" u="none" cap="none" strike="noStrike">
                <a:solidFill>
                  <a:srgbClr val="475569"/>
                </a:solidFill>
                <a:latin typeface="Outfit"/>
                <a:ea typeface="Outfit"/>
                <a:cs typeface="Outfit"/>
                <a:sym typeface="Outfit"/>
              </a:rPr>
              <a:t>Developers can easily create "connectors" for their internal APIs without waiting for model providers to build them.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469" name="Google Shape;469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470" name="Google Shape;470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1500" y="1634430"/>
            <a:ext cx="5238750" cy="4652069"/>
          </a:xfrm>
          <a:prstGeom prst="rect">
            <a:avLst/>
          </a:prstGeom>
          <a:noFill/>
          <a:ln>
            <a:noFill/>
          </a:ln>
        </p:spPr>
      </p:pic>
      <p:sp>
        <p:nvSpPr>
          <p:cNvPr id="471" name="Google Shape;471;p41"/>
          <p:cNvSpPr txBox="1"/>
          <p:nvPr/>
        </p:nvSpPr>
        <p:spPr>
          <a:xfrm>
            <a:off x="571500" y="571500"/>
            <a:ext cx="11601450" cy="586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200" u="none" cap="none" strike="noStrike">
                <a:solidFill>
                  <a:srgbClr val="1E293B"/>
                </a:solidFill>
                <a:latin typeface="Outfit"/>
                <a:ea typeface="Outfit"/>
                <a:cs typeface="Outfit"/>
                <a:sym typeface="Outfit"/>
              </a:rPr>
              <a:t>MCP Use Cases</a:t>
            </a:r>
            <a:endParaRPr/>
          </a:p>
        </p:txBody>
      </p:sp>
      <p:sp>
        <p:nvSpPr>
          <p:cNvPr id="472" name="Google Shape;472;p41"/>
          <p:cNvSpPr/>
          <p:nvPr/>
        </p:nvSpPr>
        <p:spPr>
          <a:xfrm>
            <a:off x="5715000" y="931515"/>
            <a:ext cx="762000" cy="5715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mage.png" id="473" name="Google Shape;473;p4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71500" y="1634430"/>
            <a:ext cx="1924050" cy="190500"/>
          </a:xfrm>
          <a:prstGeom prst="rect">
            <a:avLst/>
          </a:prstGeom>
          <a:noFill/>
          <a:ln>
            <a:noFill/>
          </a:ln>
        </p:spPr>
      </p:pic>
      <p:sp>
        <p:nvSpPr>
          <p:cNvPr id="474" name="Google Shape;474;p41"/>
          <p:cNvSpPr txBox="1"/>
          <p:nvPr/>
        </p:nvSpPr>
        <p:spPr>
          <a:xfrm>
            <a:off x="6762750" y="2673994"/>
            <a:ext cx="4857750" cy="6703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650" u="none" cap="none" strike="noStrike">
                <a:solidFill>
                  <a:srgbClr val="475569"/>
                </a:solidFill>
                <a:latin typeface="Outfit"/>
                <a:ea typeface="Outfit"/>
                <a:cs typeface="Outfit"/>
                <a:sym typeface="Outfit"/>
              </a:rPr>
              <a:t>Coding Agents:</a:t>
            </a:r>
            <a:r>
              <a:rPr b="0" i="0" lang="en-US" sz="1650" u="none" cap="none" strike="noStrike">
                <a:solidFill>
                  <a:srgbClr val="475569"/>
                </a:solidFill>
                <a:latin typeface="Outfit"/>
                <a:ea typeface="Outfit"/>
                <a:cs typeface="Outfit"/>
                <a:sym typeface="Outfit"/>
              </a:rPr>
              <a:t> IDEs using MCP to read local files, run terminal commands, and check git status.</a:t>
            </a:r>
            <a:endParaRPr/>
          </a:p>
        </p:txBody>
      </p:sp>
      <p:sp>
        <p:nvSpPr>
          <p:cNvPr id="475" name="Google Shape;475;p41"/>
          <p:cNvSpPr txBox="1"/>
          <p:nvPr/>
        </p:nvSpPr>
        <p:spPr>
          <a:xfrm>
            <a:off x="6762750" y="3582441"/>
            <a:ext cx="4857750" cy="6703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650" u="none" cap="none" strike="noStrike">
                <a:solidFill>
                  <a:srgbClr val="475569"/>
                </a:solidFill>
                <a:latin typeface="Outfit"/>
                <a:ea typeface="Outfit"/>
                <a:cs typeface="Outfit"/>
                <a:sym typeface="Outfit"/>
              </a:rPr>
              <a:t>Enterprise Data:</a:t>
            </a:r>
            <a:r>
              <a:rPr b="0" i="0" lang="en-US" sz="1650" u="none" cap="none" strike="noStrike">
                <a:solidFill>
                  <a:srgbClr val="475569"/>
                </a:solidFill>
                <a:latin typeface="Outfit"/>
                <a:ea typeface="Outfit"/>
                <a:cs typeface="Outfit"/>
                <a:sym typeface="Outfit"/>
              </a:rPr>
              <a:t> Connecting a general LLM to internal SQL databases or Slack history securely.</a:t>
            </a:r>
            <a:endParaRPr/>
          </a:p>
        </p:txBody>
      </p:sp>
      <p:sp>
        <p:nvSpPr>
          <p:cNvPr id="476" name="Google Shape;476;p41"/>
          <p:cNvSpPr txBox="1"/>
          <p:nvPr/>
        </p:nvSpPr>
        <p:spPr>
          <a:xfrm>
            <a:off x="6762750" y="4490888"/>
            <a:ext cx="4857750" cy="6703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650" u="none" cap="none" strike="noStrike">
                <a:solidFill>
                  <a:srgbClr val="475569"/>
                </a:solidFill>
                <a:latin typeface="Outfit"/>
                <a:ea typeface="Outfit"/>
                <a:cs typeface="Outfit"/>
                <a:sym typeface="Outfit"/>
              </a:rPr>
              <a:t>Workflow Automation:</a:t>
            </a:r>
            <a:r>
              <a:rPr b="0" i="0" lang="en-US" sz="1650" u="none" cap="none" strike="noStrike">
                <a:solidFill>
                  <a:srgbClr val="475569"/>
                </a:solidFill>
                <a:latin typeface="Outfit"/>
                <a:ea typeface="Outfit"/>
                <a:cs typeface="Outfit"/>
                <a:sym typeface="Outfit"/>
              </a:rPr>
              <a:t> An agent that can check a calendar, draft an email, and send it via an API tool.</a:t>
            </a:r>
            <a:endParaRPr/>
          </a:p>
        </p:txBody>
      </p:sp>
      <p:pic>
        <p:nvPicPr>
          <p:cNvPr descr="image.png" id="477" name="Google Shape;477;p4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381750" y="2721619"/>
            <a:ext cx="285750" cy="2476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478" name="Google Shape;478;p4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381750" y="3630066"/>
            <a:ext cx="171450" cy="2476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479" name="Google Shape;479;p4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381750" y="4538513"/>
            <a:ext cx="285750" cy="24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5"/>
          <p:cNvSpPr txBox="1"/>
          <p:nvPr/>
        </p:nvSpPr>
        <p:spPr>
          <a:xfrm>
            <a:off x="571500" y="571500"/>
            <a:ext cx="11601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200" u="none" cap="none" strike="noStrike">
                <a:solidFill>
                  <a:srgbClr val="1E293B"/>
                </a:solidFill>
                <a:latin typeface="Outfit"/>
                <a:ea typeface="Outfit"/>
                <a:cs typeface="Outfit"/>
                <a:sym typeface="Outfit"/>
              </a:rPr>
              <a:t>What is </a:t>
            </a:r>
            <a:r>
              <a:rPr b="1" i="0" lang="en-US" sz="4200" u="none" cap="none" strike="noStrike">
                <a:solidFill>
                  <a:srgbClr val="6D9EEB"/>
                </a:solidFill>
                <a:latin typeface="Outfit"/>
                <a:ea typeface="Outfit"/>
                <a:cs typeface="Outfit"/>
                <a:sym typeface="Outfit"/>
              </a:rPr>
              <a:t>RAG</a:t>
            </a:r>
            <a:r>
              <a:rPr b="1" i="0" lang="en-US" sz="4200" u="none" cap="none" strike="noStrike">
                <a:solidFill>
                  <a:srgbClr val="1E293B"/>
                </a:solidFill>
                <a:latin typeface="Outfit"/>
                <a:ea typeface="Outfit"/>
                <a:cs typeface="Outfit"/>
                <a:sym typeface="Outfit"/>
              </a:rPr>
              <a:t>?</a:t>
            </a:r>
            <a:endParaRPr/>
          </a:p>
        </p:txBody>
      </p:sp>
      <p:sp>
        <p:nvSpPr>
          <p:cNvPr id="110" name="Google Shape;110;p15"/>
          <p:cNvSpPr/>
          <p:nvPr/>
        </p:nvSpPr>
        <p:spPr>
          <a:xfrm>
            <a:off x="5715000" y="931515"/>
            <a:ext cx="762000" cy="573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15"/>
          <p:cNvSpPr txBox="1"/>
          <p:nvPr/>
        </p:nvSpPr>
        <p:spPr>
          <a:xfrm>
            <a:off x="635925" y="1763630"/>
            <a:ext cx="48807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00" u="none" cap="none" strike="noStrike">
                <a:solidFill>
                  <a:srgbClr val="1E293B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>Retrieval-Augmented Generation</a:t>
            </a:r>
            <a:endParaRPr/>
          </a:p>
        </p:txBody>
      </p:sp>
      <p:sp>
        <p:nvSpPr>
          <p:cNvPr id="112" name="Google Shape;112;p15"/>
          <p:cNvSpPr txBox="1"/>
          <p:nvPr/>
        </p:nvSpPr>
        <p:spPr>
          <a:xfrm>
            <a:off x="635925" y="2266525"/>
            <a:ext cx="102699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50" u="none" cap="none" strike="noStrike">
                <a:solidFill>
                  <a:srgbClr val="475569"/>
                </a:solidFill>
                <a:latin typeface="Outfit"/>
                <a:ea typeface="Outfit"/>
                <a:cs typeface="Outfit"/>
                <a:sym typeface="Outfit"/>
              </a:rPr>
              <a:t>A technique that optimizes the output of an LLM by referencing a</a:t>
            </a:r>
            <a:r>
              <a:rPr lang="en-US" sz="1650">
                <a:solidFill>
                  <a:srgbClr val="475569"/>
                </a:solidFill>
                <a:latin typeface="Outfit"/>
                <a:ea typeface="Outfit"/>
                <a:cs typeface="Outfit"/>
                <a:sym typeface="Outfit"/>
              </a:rPr>
              <a:t> local </a:t>
            </a:r>
            <a:r>
              <a:rPr b="0" i="0" lang="en-US" sz="1650" u="none" cap="none" strike="noStrike">
                <a:solidFill>
                  <a:srgbClr val="475569"/>
                </a:solidFill>
                <a:latin typeface="Outfit"/>
                <a:ea typeface="Outfit"/>
                <a:cs typeface="Outfit"/>
                <a:sym typeface="Outfit"/>
              </a:rPr>
              <a:t>knowledge base outside its training data</a:t>
            </a:r>
            <a:endParaRPr/>
          </a:p>
        </p:txBody>
      </p:sp>
      <p:pic>
        <p:nvPicPr>
          <p:cNvPr descr="image.png" id="113" name="Google Shape;113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77025" y="1929705"/>
            <a:ext cx="4648200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114" name="Google Shape;114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77025" y="1977330"/>
            <a:ext cx="28575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72975" y="3569150"/>
            <a:ext cx="2285225" cy="22852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6" name="Google Shape;116;p15"/>
          <p:cNvCxnSpPr/>
          <p:nvPr/>
        </p:nvCxnSpPr>
        <p:spPr>
          <a:xfrm>
            <a:off x="3279950" y="4313275"/>
            <a:ext cx="3370500" cy="0"/>
          </a:xfrm>
          <a:prstGeom prst="straightConnector1">
            <a:avLst/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med" w="med" type="oval"/>
            <a:tailEnd len="med" w="med" type="triangle"/>
          </a:ln>
        </p:spPr>
      </p:cxnSp>
      <p:sp>
        <p:nvSpPr>
          <p:cNvPr id="117" name="Google Shape;117;p15"/>
          <p:cNvSpPr txBox="1"/>
          <p:nvPr/>
        </p:nvSpPr>
        <p:spPr>
          <a:xfrm>
            <a:off x="3465200" y="3798325"/>
            <a:ext cx="30000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>
                <a:solidFill>
                  <a:srgbClr val="475569"/>
                </a:solidFill>
                <a:latin typeface="Outfit"/>
                <a:ea typeface="Outfit"/>
                <a:cs typeface="Outfit"/>
                <a:sym typeface="Outfit"/>
              </a:rPr>
              <a:t>Who is the PM of India?</a:t>
            </a:r>
            <a:endParaRPr/>
          </a:p>
        </p:txBody>
      </p:sp>
      <p:cxnSp>
        <p:nvCxnSpPr>
          <p:cNvPr id="118" name="Google Shape;118;p15"/>
          <p:cNvCxnSpPr/>
          <p:nvPr/>
        </p:nvCxnSpPr>
        <p:spPr>
          <a:xfrm>
            <a:off x="3306515" y="5346500"/>
            <a:ext cx="3370500" cy="0"/>
          </a:xfrm>
          <a:prstGeom prst="straightConnector1">
            <a:avLst/>
          </a:prstGeom>
          <a:noFill/>
          <a:ln cap="flat" cmpd="sng" w="28575">
            <a:solidFill>
              <a:srgbClr val="E06666"/>
            </a:solidFill>
            <a:prstDash val="dot"/>
            <a:round/>
            <a:headEnd len="med" w="med" type="oval"/>
            <a:tailEnd len="med" w="med" type="triangle"/>
          </a:ln>
        </p:spPr>
      </p:cxnSp>
      <p:sp>
        <p:nvSpPr>
          <p:cNvPr id="119" name="Google Shape;119;p15"/>
          <p:cNvSpPr txBox="1"/>
          <p:nvPr/>
        </p:nvSpPr>
        <p:spPr>
          <a:xfrm>
            <a:off x="3491765" y="4831550"/>
            <a:ext cx="30000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>
                <a:solidFill>
                  <a:srgbClr val="475569"/>
                </a:solidFill>
                <a:latin typeface="Outfit"/>
                <a:ea typeface="Outfit"/>
                <a:cs typeface="Outfit"/>
                <a:sym typeface="Outfit"/>
              </a:rPr>
              <a:t>Who all are in Reportal team?</a:t>
            </a:r>
            <a:endParaRPr/>
          </a:p>
        </p:txBody>
      </p:sp>
      <p:pic>
        <p:nvPicPr>
          <p:cNvPr id="120" name="Google Shape;120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53469" y="3500250"/>
            <a:ext cx="3777702" cy="2423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484" name="Google Shape;484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85" name="Google Shape;485;p42"/>
          <p:cNvSpPr txBox="1"/>
          <p:nvPr/>
        </p:nvSpPr>
        <p:spPr>
          <a:xfrm>
            <a:off x="571500" y="571500"/>
            <a:ext cx="11601450" cy="586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200" u="none" cap="none" strike="noStrike">
                <a:solidFill>
                  <a:srgbClr val="1E293B"/>
                </a:solidFill>
                <a:latin typeface="Outfit"/>
                <a:ea typeface="Outfit"/>
                <a:cs typeface="Outfit"/>
                <a:sym typeface="Outfit"/>
              </a:rPr>
              <a:t>RAG vs. MCP</a:t>
            </a:r>
            <a:endParaRPr/>
          </a:p>
        </p:txBody>
      </p:sp>
      <p:sp>
        <p:nvSpPr>
          <p:cNvPr id="486" name="Google Shape;486;p42"/>
          <p:cNvSpPr/>
          <p:nvPr/>
        </p:nvSpPr>
        <p:spPr>
          <a:xfrm>
            <a:off x="5715000" y="931515"/>
            <a:ext cx="762000" cy="5715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487" name="Google Shape;487;p42"/>
          <p:cNvGraphicFramePr/>
          <p:nvPr/>
        </p:nvGraphicFramePr>
        <p:xfrm>
          <a:off x="571500" y="215577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{038073D8-EAC1-48D3-9B39-3E2F1D3ADFC7}</a:tableStyleId>
              </a:tblPr>
              <a:tblGrid>
                <a:gridCol w="2209800"/>
                <a:gridCol w="4419600"/>
                <a:gridCol w="4419600"/>
              </a:tblGrid>
              <a:tr h="7218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650" u="none" cap="none" strike="noStrike">
                          <a:solidFill>
                            <a:srgbClr val="FFFFFF"/>
                          </a:solidFill>
                          <a:latin typeface="Outfit SemiBold"/>
                          <a:ea typeface="Outfit SemiBold"/>
                          <a:cs typeface="Outfit SemiBold"/>
                          <a:sym typeface="Outfit SemiBold"/>
                        </a:rPr>
                        <a:t>Feature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E293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650" u="none" cap="none" strike="noStrike">
                          <a:solidFill>
                            <a:srgbClr val="FFFFFF"/>
                          </a:solidFill>
                          <a:latin typeface="Outfit SemiBold"/>
                          <a:ea typeface="Outfit SemiBold"/>
                          <a:cs typeface="Outfit SemiBold"/>
                          <a:sym typeface="Outfit SemiBold"/>
                        </a:rPr>
                        <a:t>RAG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B82F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650" u="none" cap="none" strike="noStrike">
                          <a:solidFill>
                            <a:srgbClr val="FFFFFF"/>
                          </a:solidFill>
                          <a:latin typeface="Outfit SemiBold"/>
                          <a:ea typeface="Outfit SemiBold"/>
                          <a:cs typeface="Outfit SemiBold"/>
                          <a:sym typeface="Outfit SemiBold"/>
                        </a:rPr>
                        <a:t>MCP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B5CF6"/>
                    </a:solidFill>
                  </a:tcPr>
                </a:tc>
              </a:tr>
              <a:tr h="7218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650" u="none" cap="none" strike="noStrike">
                          <a:solidFill>
                            <a:srgbClr val="475569"/>
                          </a:solidFill>
                          <a:latin typeface="Outfit"/>
                          <a:ea typeface="Outfit"/>
                          <a:cs typeface="Outfit"/>
                          <a:sym typeface="Outfit"/>
                        </a:rPr>
                        <a:t>Primary Goal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650" u="none" cap="none" strike="noStrike">
                          <a:solidFill>
                            <a:srgbClr val="475569"/>
                          </a:solidFill>
                          <a:latin typeface="Outfit"/>
                          <a:ea typeface="Outfit"/>
                          <a:cs typeface="Outfit"/>
                          <a:sym typeface="Outfit"/>
                        </a:rPr>
                        <a:t>Retrieve Knowledge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650" u="none" cap="none" strike="noStrike">
                          <a:solidFill>
                            <a:srgbClr val="475569"/>
                          </a:solidFill>
                          <a:latin typeface="Outfit"/>
                          <a:ea typeface="Outfit"/>
                          <a:cs typeface="Outfit"/>
                          <a:sym typeface="Outfit"/>
                        </a:rPr>
                        <a:t>Execute Actions &amp; Connect Tools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7218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650" u="none" cap="none" strike="noStrike">
                          <a:solidFill>
                            <a:srgbClr val="475569"/>
                          </a:solidFill>
                          <a:latin typeface="Outfit"/>
                          <a:ea typeface="Outfit"/>
                          <a:cs typeface="Outfit"/>
                          <a:sym typeface="Outfit"/>
                        </a:rPr>
                        <a:t>Mechanism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650" u="none" cap="none" strike="noStrike">
                          <a:solidFill>
                            <a:srgbClr val="475569"/>
                          </a:solidFill>
                          <a:latin typeface="Outfit"/>
                          <a:ea typeface="Outfit"/>
                          <a:cs typeface="Outfit"/>
                          <a:sym typeface="Outfit"/>
                        </a:rPr>
                        <a:t>Vector Search &amp; Similarity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650" u="none" cap="none" strike="noStrike">
                          <a:solidFill>
                            <a:srgbClr val="475569"/>
                          </a:solidFill>
                          <a:latin typeface="Outfit"/>
                          <a:ea typeface="Outfit"/>
                          <a:cs typeface="Outfit"/>
                          <a:sym typeface="Outfit"/>
                        </a:rPr>
                        <a:t>Standardized API Contract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7218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650" u="none" cap="none" strike="noStrike">
                          <a:solidFill>
                            <a:srgbClr val="475569"/>
                          </a:solidFill>
                          <a:latin typeface="Outfit"/>
                          <a:ea typeface="Outfit"/>
                          <a:cs typeface="Outfit"/>
                          <a:sym typeface="Outfit"/>
                        </a:rPr>
                        <a:t>Best For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650" u="none" cap="none" strike="noStrike">
                          <a:solidFill>
                            <a:srgbClr val="475569"/>
                          </a:solidFill>
                          <a:latin typeface="Outfit"/>
                          <a:ea typeface="Outfit"/>
                          <a:cs typeface="Outfit"/>
                          <a:sym typeface="Outfit"/>
                        </a:rPr>
                        <a:t>Answering questions based on docs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650" u="none" cap="none" strike="noStrike">
                          <a:solidFill>
                            <a:srgbClr val="475569"/>
                          </a:solidFill>
                          <a:latin typeface="Outfit"/>
                          <a:ea typeface="Outfit"/>
                          <a:cs typeface="Outfit"/>
                          <a:sym typeface="Outfit"/>
                        </a:rPr>
                        <a:t>Interacting with systems (DBs, APIs)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7218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650" u="none" cap="none" strike="noStrike">
                          <a:solidFill>
                            <a:srgbClr val="475569"/>
                          </a:solidFill>
                          <a:latin typeface="Outfit"/>
                          <a:ea typeface="Outfit"/>
                          <a:cs typeface="Outfit"/>
                          <a:sym typeface="Outfit"/>
                        </a:rPr>
                        <a:t>Analogy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650" u="none" cap="none" strike="noStrike">
                          <a:solidFill>
                            <a:srgbClr val="475569"/>
                          </a:solidFill>
                          <a:latin typeface="Outfit"/>
                          <a:ea typeface="Outfit"/>
                          <a:cs typeface="Outfit"/>
                          <a:sym typeface="Outfit"/>
                        </a:rPr>
                        <a:t>The Library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650" u="none" cap="none" strike="noStrike">
                          <a:solidFill>
                            <a:srgbClr val="475569"/>
                          </a:solidFill>
                          <a:latin typeface="Outfit"/>
                          <a:ea typeface="Outfit"/>
                          <a:cs typeface="Outfit"/>
                          <a:sym typeface="Outfit"/>
                        </a:rPr>
                        <a:t>The Hands / Tools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488" name="Google Shape;488;p42"/>
          <p:cNvSpPr/>
          <p:nvPr/>
        </p:nvSpPr>
        <p:spPr>
          <a:xfrm>
            <a:off x="571500" y="3588097"/>
            <a:ext cx="2209800" cy="95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9" name="Google Shape;489;p42"/>
          <p:cNvSpPr/>
          <p:nvPr/>
        </p:nvSpPr>
        <p:spPr>
          <a:xfrm>
            <a:off x="2781300" y="3588097"/>
            <a:ext cx="4419600" cy="95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0" name="Google Shape;490;p42"/>
          <p:cNvSpPr/>
          <p:nvPr/>
        </p:nvSpPr>
        <p:spPr>
          <a:xfrm>
            <a:off x="7200900" y="3588097"/>
            <a:ext cx="4419600" cy="95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1" name="Google Shape;491;p42"/>
          <p:cNvSpPr/>
          <p:nvPr/>
        </p:nvSpPr>
        <p:spPr>
          <a:xfrm>
            <a:off x="571500" y="4313783"/>
            <a:ext cx="2209800" cy="95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2" name="Google Shape;492;p42"/>
          <p:cNvSpPr/>
          <p:nvPr/>
        </p:nvSpPr>
        <p:spPr>
          <a:xfrm>
            <a:off x="2781300" y="4313783"/>
            <a:ext cx="4419600" cy="95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3" name="Google Shape;493;p42"/>
          <p:cNvSpPr/>
          <p:nvPr/>
        </p:nvSpPr>
        <p:spPr>
          <a:xfrm>
            <a:off x="7200900" y="4313783"/>
            <a:ext cx="4419600" cy="95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4" name="Google Shape;494;p42"/>
          <p:cNvSpPr/>
          <p:nvPr/>
        </p:nvSpPr>
        <p:spPr>
          <a:xfrm>
            <a:off x="571500" y="5039469"/>
            <a:ext cx="2209800" cy="95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5" name="Google Shape;495;p42"/>
          <p:cNvSpPr/>
          <p:nvPr/>
        </p:nvSpPr>
        <p:spPr>
          <a:xfrm>
            <a:off x="2781300" y="5039469"/>
            <a:ext cx="4419600" cy="95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6" name="Google Shape;496;p42"/>
          <p:cNvSpPr/>
          <p:nvPr/>
        </p:nvSpPr>
        <p:spPr>
          <a:xfrm>
            <a:off x="7200900" y="5039469"/>
            <a:ext cx="4419600" cy="95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501" name="Google Shape;501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502" name="Google Shape;502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81750" y="1634430"/>
            <a:ext cx="5238750" cy="465206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503" name="Google Shape;503;p4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71500" y="3570684"/>
            <a:ext cx="5238750" cy="2143125"/>
          </a:xfrm>
          <a:prstGeom prst="rect">
            <a:avLst/>
          </a:prstGeom>
          <a:noFill/>
          <a:ln>
            <a:noFill/>
          </a:ln>
        </p:spPr>
      </p:pic>
      <p:sp>
        <p:nvSpPr>
          <p:cNvPr id="504" name="Google Shape;504;p43"/>
          <p:cNvSpPr txBox="1"/>
          <p:nvPr/>
        </p:nvSpPr>
        <p:spPr>
          <a:xfrm>
            <a:off x="571500" y="571500"/>
            <a:ext cx="11601450" cy="586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200" u="none" cap="none" strike="noStrike">
                <a:solidFill>
                  <a:srgbClr val="1E293B"/>
                </a:solidFill>
                <a:latin typeface="Outfit"/>
                <a:ea typeface="Outfit"/>
                <a:cs typeface="Outfit"/>
                <a:sym typeface="Outfit"/>
              </a:rPr>
              <a:t>The Power Combo: RAG + MCP</a:t>
            </a:r>
            <a:endParaRPr/>
          </a:p>
        </p:txBody>
      </p:sp>
      <p:sp>
        <p:nvSpPr>
          <p:cNvPr id="505" name="Google Shape;505;p43"/>
          <p:cNvSpPr/>
          <p:nvPr/>
        </p:nvSpPr>
        <p:spPr>
          <a:xfrm>
            <a:off x="5715000" y="931515"/>
            <a:ext cx="762000" cy="5715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6" name="Google Shape;506;p43"/>
          <p:cNvSpPr txBox="1"/>
          <p:nvPr/>
        </p:nvSpPr>
        <p:spPr>
          <a:xfrm>
            <a:off x="571500" y="2206972"/>
            <a:ext cx="5500687" cy="2933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00" u="none" cap="none" strike="noStrike">
                <a:solidFill>
                  <a:srgbClr val="1E293B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>Context-Aware Agents</a:t>
            </a:r>
            <a:endParaRPr/>
          </a:p>
        </p:txBody>
      </p:sp>
      <p:sp>
        <p:nvSpPr>
          <p:cNvPr id="507" name="Google Shape;507;p43"/>
          <p:cNvSpPr txBox="1"/>
          <p:nvPr/>
        </p:nvSpPr>
        <p:spPr>
          <a:xfrm>
            <a:off x="571500" y="2709862"/>
            <a:ext cx="5238750" cy="6703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50" u="none" cap="none" strike="noStrike">
                <a:solidFill>
                  <a:srgbClr val="475569"/>
                </a:solidFill>
                <a:latin typeface="Outfit"/>
                <a:ea typeface="Outfit"/>
                <a:cs typeface="Outfit"/>
                <a:sym typeface="Outfit"/>
              </a:rPr>
              <a:t>Combining RAG and MCP creates systems that can both </a:t>
            </a:r>
            <a:r>
              <a:rPr b="1" i="0" lang="en-US" sz="1650" u="none" cap="none" strike="noStrike">
                <a:solidFill>
                  <a:srgbClr val="475569"/>
                </a:solidFill>
                <a:latin typeface="Outfit"/>
                <a:ea typeface="Outfit"/>
                <a:cs typeface="Outfit"/>
                <a:sym typeface="Outfit"/>
              </a:rPr>
              <a:t>know</a:t>
            </a:r>
            <a:r>
              <a:rPr b="0" i="0" lang="en-US" sz="1650" u="none" cap="none" strike="noStrike">
                <a:solidFill>
                  <a:srgbClr val="475569"/>
                </a:solidFill>
                <a:latin typeface="Outfit"/>
                <a:ea typeface="Outfit"/>
                <a:cs typeface="Outfit"/>
                <a:sym typeface="Outfit"/>
              </a:rPr>
              <a:t> and </a:t>
            </a:r>
            <a:r>
              <a:rPr b="1" i="0" lang="en-US" sz="1650" u="none" cap="none" strike="noStrike">
                <a:solidFill>
                  <a:srgbClr val="475569"/>
                </a:solidFill>
                <a:latin typeface="Outfit"/>
                <a:ea typeface="Outfit"/>
                <a:cs typeface="Outfit"/>
                <a:sym typeface="Outfit"/>
              </a:rPr>
              <a:t>do</a:t>
            </a:r>
            <a:r>
              <a:rPr b="0" i="0" lang="en-US" sz="1650" u="none" cap="none" strike="noStrike">
                <a:solidFill>
                  <a:srgbClr val="475569"/>
                </a:solidFill>
                <a:latin typeface="Outfit"/>
                <a:ea typeface="Outfit"/>
                <a:cs typeface="Outfit"/>
                <a:sym typeface="Outfit"/>
              </a:rPr>
              <a:t>.</a:t>
            </a:r>
            <a:endParaRPr/>
          </a:p>
        </p:txBody>
      </p:sp>
      <p:pic>
        <p:nvPicPr>
          <p:cNvPr descr="image.png" id="508" name="Google Shape;508;p4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381750" y="1634430"/>
            <a:ext cx="5238750" cy="4652069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Google Shape;509;p43"/>
          <p:cNvSpPr txBox="1"/>
          <p:nvPr/>
        </p:nvSpPr>
        <p:spPr>
          <a:xfrm>
            <a:off x="904875" y="4056459"/>
            <a:ext cx="46101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rgbClr val="475569"/>
                </a:solidFill>
                <a:latin typeface="Outfit"/>
                <a:ea typeface="Outfit"/>
                <a:cs typeface="Outfit"/>
                <a:sym typeface="Outfit"/>
              </a:rPr>
              <a:t>Example:</a:t>
            </a:r>
            <a:r>
              <a:rPr b="0" i="0" lang="en-US" sz="1500" u="none" cap="none" strike="noStrike">
                <a:solidFill>
                  <a:srgbClr val="475569"/>
                </a:solidFill>
                <a:latin typeface="Outfit"/>
                <a:ea typeface="Outfit"/>
                <a:cs typeface="Outfit"/>
                <a:sym typeface="Outfit"/>
              </a:rPr>
              <a:t> An MCP server that exposes a "Search Knowledge Base" tool. The Agent uses MCP to call the RAG pipeline, gets the info, and then uses another MCP tool to email the summary.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514" name="Google Shape;514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15" name="Google Shape;515;p44"/>
          <p:cNvSpPr txBox="1"/>
          <p:nvPr/>
        </p:nvSpPr>
        <p:spPr>
          <a:xfrm>
            <a:off x="295275" y="2179290"/>
            <a:ext cx="11601450" cy="8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000" u="none" cap="none" strike="noStrike">
                <a:solidFill>
                  <a:srgbClr val="1E293B"/>
                </a:solidFill>
                <a:latin typeface="Outfit"/>
                <a:ea typeface="Outfit"/>
                <a:cs typeface="Outfit"/>
                <a:sym typeface="Outfit"/>
              </a:rPr>
              <a:t>The Future is Connected</a:t>
            </a:r>
            <a:endParaRPr/>
          </a:p>
        </p:txBody>
      </p:sp>
      <p:sp>
        <p:nvSpPr>
          <p:cNvPr id="516" name="Google Shape;516;p44"/>
          <p:cNvSpPr txBox="1"/>
          <p:nvPr/>
        </p:nvSpPr>
        <p:spPr>
          <a:xfrm>
            <a:off x="2286000" y="3398490"/>
            <a:ext cx="7620000" cy="12800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5995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00" u="none" cap="none" strike="noStrike">
                <a:solidFill>
                  <a:srgbClr val="475569"/>
                </a:solidFill>
                <a:latin typeface="Outfit"/>
                <a:ea typeface="Outfit"/>
                <a:cs typeface="Outfit"/>
                <a:sym typeface="Outfit"/>
              </a:rPr>
              <a:t>By combining the retrieval power of </a:t>
            </a:r>
            <a:r>
              <a:rPr b="1" i="0" lang="en-US" sz="2100" u="none" cap="none" strike="noStrike">
                <a:solidFill>
                  <a:srgbClr val="475569"/>
                </a:solidFill>
                <a:latin typeface="Outfit"/>
                <a:ea typeface="Outfit"/>
                <a:cs typeface="Outfit"/>
                <a:sym typeface="Outfit"/>
              </a:rPr>
              <a:t>RAG</a:t>
            </a:r>
            <a:r>
              <a:rPr b="0" i="0" lang="en-US" sz="2100" u="none" cap="none" strike="noStrike">
                <a:solidFill>
                  <a:srgbClr val="475569"/>
                </a:solidFill>
                <a:latin typeface="Outfit"/>
                <a:ea typeface="Outfit"/>
                <a:cs typeface="Outfit"/>
                <a:sym typeface="Outfit"/>
              </a:rPr>
              <a:t> with the interoperability of </a:t>
            </a:r>
            <a:r>
              <a:rPr b="1" i="0" lang="en-US" sz="2100" u="none" cap="none" strike="noStrike">
                <a:solidFill>
                  <a:srgbClr val="475569"/>
                </a:solidFill>
                <a:latin typeface="Outfit"/>
                <a:ea typeface="Outfit"/>
                <a:cs typeface="Outfit"/>
                <a:sym typeface="Outfit"/>
              </a:rPr>
              <a:t>MCP</a:t>
            </a:r>
            <a:r>
              <a:rPr b="0" i="0" lang="en-US" sz="2100" u="none" cap="none" strike="noStrike">
                <a:solidFill>
                  <a:srgbClr val="475569"/>
                </a:solidFill>
                <a:latin typeface="Outfit"/>
                <a:ea typeface="Outfit"/>
                <a:cs typeface="Outfit"/>
                <a:sym typeface="Outfit"/>
              </a:rPr>
              <a:t>, we are moving from static chatbots to capable, reliable, and integrated AI Agents.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521" name="Google Shape;521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22" name="Google Shape;522;p45"/>
          <p:cNvSpPr txBox="1"/>
          <p:nvPr/>
        </p:nvSpPr>
        <p:spPr>
          <a:xfrm>
            <a:off x="571500" y="547985"/>
            <a:ext cx="11601450" cy="586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200" u="none" cap="none" strike="noStrike">
                <a:solidFill>
                  <a:srgbClr val="1E293B"/>
                </a:solidFill>
                <a:latin typeface="Outfit"/>
                <a:ea typeface="Outfit"/>
                <a:cs typeface="Outfit"/>
                <a:sym typeface="Outfit"/>
              </a:rPr>
              <a:t>Image Sources</a:t>
            </a:r>
            <a:endParaRPr/>
          </a:p>
        </p:txBody>
      </p:sp>
      <p:sp>
        <p:nvSpPr>
          <p:cNvPr id="523" name="Google Shape;523;p45"/>
          <p:cNvSpPr/>
          <p:nvPr/>
        </p:nvSpPr>
        <p:spPr>
          <a:xfrm>
            <a:off x="5715000" y="908000"/>
            <a:ext cx="762000" cy="5715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4" name="Google Shape;524;p45"/>
          <p:cNvSpPr/>
          <p:nvPr/>
        </p:nvSpPr>
        <p:spPr>
          <a:xfrm>
            <a:off x="571500" y="1610915"/>
            <a:ext cx="11049000" cy="7847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5" name="Google Shape;525;p45"/>
          <p:cNvSpPr/>
          <p:nvPr/>
        </p:nvSpPr>
        <p:spPr>
          <a:xfrm>
            <a:off x="571500" y="2395686"/>
            <a:ext cx="11049000" cy="7847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6" name="Google Shape;526;p45"/>
          <p:cNvSpPr/>
          <p:nvPr/>
        </p:nvSpPr>
        <p:spPr>
          <a:xfrm>
            <a:off x="571500" y="3180457"/>
            <a:ext cx="11049000" cy="7847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7" name="Google Shape;527;p45"/>
          <p:cNvSpPr/>
          <p:nvPr/>
        </p:nvSpPr>
        <p:spPr>
          <a:xfrm>
            <a:off x="571500" y="3965227"/>
            <a:ext cx="11049000" cy="7847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8" name="Google Shape;528;p45"/>
          <p:cNvSpPr/>
          <p:nvPr/>
        </p:nvSpPr>
        <p:spPr>
          <a:xfrm>
            <a:off x="571500" y="4749998"/>
            <a:ext cx="11049000" cy="7847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9" name="Google Shape;529;p45"/>
          <p:cNvSpPr/>
          <p:nvPr/>
        </p:nvSpPr>
        <p:spPr>
          <a:xfrm>
            <a:off x="571500" y="2386161"/>
            <a:ext cx="11049000" cy="9525"/>
          </a:xfrm>
          <a:prstGeom prst="rect">
            <a:avLst/>
          </a:prstGeom>
          <a:solidFill>
            <a:srgbClr val="75757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0" name="Google Shape;530;p45"/>
          <p:cNvSpPr/>
          <p:nvPr/>
        </p:nvSpPr>
        <p:spPr>
          <a:xfrm>
            <a:off x="571500" y="2386161"/>
            <a:ext cx="11049000" cy="9525"/>
          </a:xfrm>
          <a:prstGeom prst="rect">
            <a:avLst/>
          </a:prstGeom>
          <a:solidFill>
            <a:srgbClr val="75757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1" name="Google Shape;531;p45"/>
          <p:cNvSpPr/>
          <p:nvPr/>
        </p:nvSpPr>
        <p:spPr>
          <a:xfrm>
            <a:off x="571500" y="3170932"/>
            <a:ext cx="11049000" cy="9525"/>
          </a:xfrm>
          <a:prstGeom prst="rect">
            <a:avLst/>
          </a:prstGeom>
          <a:solidFill>
            <a:srgbClr val="75757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2" name="Google Shape;532;p45"/>
          <p:cNvSpPr/>
          <p:nvPr/>
        </p:nvSpPr>
        <p:spPr>
          <a:xfrm>
            <a:off x="571500" y="3170932"/>
            <a:ext cx="11049000" cy="9525"/>
          </a:xfrm>
          <a:prstGeom prst="rect">
            <a:avLst/>
          </a:prstGeom>
          <a:solidFill>
            <a:srgbClr val="75757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3" name="Google Shape;533;p45"/>
          <p:cNvSpPr/>
          <p:nvPr/>
        </p:nvSpPr>
        <p:spPr>
          <a:xfrm>
            <a:off x="571500" y="3955702"/>
            <a:ext cx="11049000" cy="9525"/>
          </a:xfrm>
          <a:prstGeom prst="rect">
            <a:avLst/>
          </a:prstGeom>
          <a:solidFill>
            <a:srgbClr val="75757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4" name="Google Shape;534;p45"/>
          <p:cNvSpPr/>
          <p:nvPr/>
        </p:nvSpPr>
        <p:spPr>
          <a:xfrm>
            <a:off x="571500" y="3955702"/>
            <a:ext cx="11049000" cy="9525"/>
          </a:xfrm>
          <a:prstGeom prst="rect">
            <a:avLst/>
          </a:prstGeom>
          <a:solidFill>
            <a:srgbClr val="75757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5" name="Google Shape;535;p45"/>
          <p:cNvSpPr/>
          <p:nvPr/>
        </p:nvSpPr>
        <p:spPr>
          <a:xfrm>
            <a:off x="571500" y="4740473"/>
            <a:ext cx="11049000" cy="9525"/>
          </a:xfrm>
          <a:prstGeom prst="rect">
            <a:avLst/>
          </a:prstGeom>
          <a:solidFill>
            <a:srgbClr val="75757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6" name="Google Shape;536;p45"/>
          <p:cNvSpPr/>
          <p:nvPr/>
        </p:nvSpPr>
        <p:spPr>
          <a:xfrm>
            <a:off x="571500" y="4740473"/>
            <a:ext cx="11049000" cy="9525"/>
          </a:xfrm>
          <a:prstGeom prst="rect">
            <a:avLst/>
          </a:prstGeom>
          <a:solidFill>
            <a:srgbClr val="75757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7" name="Google Shape;537;p45"/>
          <p:cNvSpPr/>
          <p:nvPr/>
        </p:nvSpPr>
        <p:spPr>
          <a:xfrm>
            <a:off x="571500" y="5525244"/>
            <a:ext cx="11049000" cy="9525"/>
          </a:xfrm>
          <a:prstGeom prst="rect">
            <a:avLst/>
          </a:prstGeom>
          <a:solidFill>
            <a:srgbClr val="75757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8" name="Google Shape;538;p45"/>
          <p:cNvSpPr/>
          <p:nvPr/>
        </p:nvSpPr>
        <p:spPr>
          <a:xfrm>
            <a:off x="571500" y="5525244"/>
            <a:ext cx="11049000" cy="9525"/>
          </a:xfrm>
          <a:prstGeom prst="rect">
            <a:avLst/>
          </a:prstGeom>
          <a:solidFill>
            <a:srgbClr val="75757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mage.png" id="539" name="Google Shape;539;p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1500" y="1760339"/>
            <a:ext cx="857250" cy="476250"/>
          </a:xfrm>
          <a:prstGeom prst="rect">
            <a:avLst/>
          </a:prstGeom>
          <a:noFill/>
          <a:ln>
            <a:noFill/>
          </a:ln>
        </p:spPr>
      </p:pic>
      <p:sp>
        <p:nvSpPr>
          <p:cNvPr id="540" name="Google Shape;540;p45"/>
          <p:cNvSpPr txBox="1"/>
          <p:nvPr/>
        </p:nvSpPr>
        <p:spPr>
          <a:xfrm>
            <a:off x="1666875" y="1753790"/>
            <a:ext cx="9953625" cy="1980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75" u="none" cap="none" strike="noStrike">
                <a:solidFill>
                  <a:srgbClr val="475569"/>
                </a:solidFill>
                <a:latin typeface="Outfit"/>
                <a:ea typeface="Outfit"/>
                <a:cs typeface="Outfit"/>
                <a:sym typeface="Outfit"/>
              </a:rPr>
              <a:t>https://www.weka.io/wp-content/uploads/files/2023/06/ai-technology-diagram.png</a:t>
            </a:r>
            <a:endParaRPr/>
          </a:p>
        </p:txBody>
      </p:sp>
      <p:sp>
        <p:nvSpPr>
          <p:cNvPr id="541" name="Google Shape;541;p45"/>
          <p:cNvSpPr txBox="1"/>
          <p:nvPr/>
        </p:nvSpPr>
        <p:spPr>
          <a:xfrm>
            <a:off x="1666875" y="1999505"/>
            <a:ext cx="9953625" cy="2437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475569"/>
                </a:solidFill>
                <a:latin typeface="Outfit"/>
                <a:ea typeface="Outfit"/>
                <a:cs typeface="Outfit"/>
                <a:sym typeface="Outfit"/>
              </a:rPr>
              <a:t>Source: </a:t>
            </a:r>
            <a:r>
              <a:rPr b="0" i="0" lang="en-US" sz="1200" u="none" cap="none" strike="noStrike">
                <a:solidFill>
                  <a:srgbClr val="4F46E5"/>
                </a:solidFill>
                <a:latin typeface="Outfit"/>
                <a:ea typeface="Outfit"/>
                <a:cs typeface="Outfit"/>
                <a:sym typeface="Outfit"/>
              </a:rPr>
              <a:t>www.weka.io</a:t>
            </a:r>
            <a:endParaRPr/>
          </a:p>
        </p:txBody>
      </p:sp>
      <p:pic>
        <p:nvPicPr>
          <p:cNvPr descr="image.png" id="542" name="Google Shape;542;p4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71500" y="2545109"/>
            <a:ext cx="857250" cy="476250"/>
          </a:xfrm>
          <a:prstGeom prst="rect">
            <a:avLst/>
          </a:prstGeom>
          <a:noFill/>
          <a:ln>
            <a:noFill/>
          </a:ln>
        </p:spPr>
      </p:pic>
      <p:sp>
        <p:nvSpPr>
          <p:cNvPr id="543" name="Google Shape;543;p45"/>
          <p:cNvSpPr txBox="1"/>
          <p:nvPr/>
        </p:nvSpPr>
        <p:spPr>
          <a:xfrm>
            <a:off x="1666875" y="2538561"/>
            <a:ext cx="9953625" cy="1980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75" u="none" cap="none" strike="noStrike">
                <a:solidFill>
                  <a:srgbClr val="475569"/>
                </a:solidFill>
                <a:latin typeface="Outfit"/>
                <a:ea typeface="Outfit"/>
                <a:cs typeface="Outfit"/>
                <a:sym typeface="Outfit"/>
              </a:rPr>
              <a:t>https://timescale.ghost.io/blog/content/images/2024/04/A-Beginner-s-Guide-to-Vector-Embeddings.png</a:t>
            </a:r>
            <a:endParaRPr/>
          </a:p>
        </p:txBody>
      </p:sp>
      <p:sp>
        <p:nvSpPr>
          <p:cNvPr id="544" name="Google Shape;544;p45"/>
          <p:cNvSpPr txBox="1"/>
          <p:nvPr/>
        </p:nvSpPr>
        <p:spPr>
          <a:xfrm>
            <a:off x="1666875" y="2784276"/>
            <a:ext cx="9953625" cy="2437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475569"/>
                </a:solidFill>
                <a:latin typeface="Outfit"/>
                <a:ea typeface="Outfit"/>
                <a:cs typeface="Outfit"/>
                <a:sym typeface="Outfit"/>
              </a:rPr>
              <a:t>Source: </a:t>
            </a:r>
            <a:r>
              <a:rPr b="0" i="0" lang="en-US" sz="1200" u="none" cap="none" strike="noStrike">
                <a:solidFill>
                  <a:srgbClr val="4F46E5"/>
                </a:solidFill>
                <a:latin typeface="Outfit"/>
                <a:ea typeface="Outfit"/>
                <a:cs typeface="Outfit"/>
                <a:sym typeface="Outfit"/>
              </a:rPr>
              <a:t>www.tigerdata.com</a:t>
            </a:r>
            <a:endParaRPr/>
          </a:p>
        </p:txBody>
      </p:sp>
      <p:pic>
        <p:nvPicPr>
          <p:cNvPr descr="image.png" id="545" name="Google Shape;545;p4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71500" y="3329880"/>
            <a:ext cx="857250" cy="476250"/>
          </a:xfrm>
          <a:prstGeom prst="rect">
            <a:avLst/>
          </a:prstGeom>
          <a:noFill/>
          <a:ln>
            <a:noFill/>
          </a:ln>
        </p:spPr>
      </p:pic>
      <p:sp>
        <p:nvSpPr>
          <p:cNvPr id="546" name="Google Shape;546;p45"/>
          <p:cNvSpPr txBox="1"/>
          <p:nvPr/>
        </p:nvSpPr>
        <p:spPr>
          <a:xfrm>
            <a:off x="1666875" y="3323332"/>
            <a:ext cx="9953625" cy="1980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75" u="none" cap="none" strike="noStrike">
                <a:solidFill>
                  <a:srgbClr val="475569"/>
                </a:solidFill>
                <a:latin typeface="Outfit"/>
                <a:ea typeface="Outfit"/>
                <a:cs typeface="Outfit"/>
                <a:sym typeface="Outfit"/>
              </a:rPr>
              <a:t>https://miro.medium.com/1*3--ogs382Na1U2v3LfVVcQ.png</a:t>
            </a:r>
            <a:endParaRPr/>
          </a:p>
        </p:txBody>
      </p:sp>
      <p:sp>
        <p:nvSpPr>
          <p:cNvPr id="547" name="Google Shape;547;p45"/>
          <p:cNvSpPr txBox="1"/>
          <p:nvPr/>
        </p:nvSpPr>
        <p:spPr>
          <a:xfrm>
            <a:off x="1666875" y="3569047"/>
            <a:ext cx="9953625" cy="2437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475569"/>
                </a:solidFill>
                <a:latin typeface="Outfit"/>
                <a:ea typeface="Outfit"/>
                <a:cs typeface="Outfit"/>
                <a:sym typeface="Outfit"/>
              </a:rPr>
              <a:t>Source: </a:t>
            </a:r>
            <a:r>
              <a:rPr b="0" i="0" lang="en-US" sz="1200" u="none" cap="none" strike="noStrike">
                <a:solidFill>
                  <a:srgbClr val="4F46E5"/>
                </a:solidFill>
                <a:latin typeface="Outfit"/>
                <a:ea typeface="Outfit"/>
                <a:cs typeface="Outfit"/>
                <a:sym typeface="Outfit"/>
              </a:rPr>
              <a:t>medium.com</a:t>
            </a:r>
            <a:endParaRPr/>
          </a:p>
        </p:txBody>
      </p:sp>
      <p:pic>
        <p:nvPicPr>
          <p:cNvPr descr="image.png" id="548" name="Google Shape;548;p4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71500" y="4114651"/>
            <a:ext cx="857250" cy="476250"/>
          </a:xfrm>
          <a:prstGeom prst="rect">
            <a:avLst/>
          </a:prstGeom>
          <a:noFill/>
          <a:ln>
            <a:noFill/>
          </a:ln>
        </p:spPr>
      </p:pic>
      <p:sp>
        <p:nvSpPr>
          <p:cNvPr id="549" name="Google Shape;549;p45"/>
          <p:cNvSpPr txBox="1"/>
          <p:nvPr/>
        </p:nvSpPr>
        <p:spPr>
          <a:xfrm>
            <a:off x="1666875" y="4108102"/>
            <a:ext cx="9953625" cy="1980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75" u="none" cap="none" strike="noStrike">
                <a:solidFill>
                  <a:srgbClr val="475569"/>
                </a:solidFill>
                <a:latin typeface="Outfit"/>
                <a:ea typeface="Outfit"/>
                <a:cs typeface="Outfit"/>
                <a:sym typeface="Outfit"/>
              </a:rPr>
              <a:t>https://img.freepik.com/premium-photo/laptop-displaying-chatbot-interface-with-neon-outlines-dark-background-concept-ai-communication-3d-rendering_670147-108309.jpg</a:t>
            </a:r>
            <a:endParaRPr/>
          </a:p>
        </p:txBody>
      </p:sp>
      <p:sp>
        <p:nvSpPr>
          <p:cNvPr id="550" name="Google Shape;550;p45"/>
          <p:cNvSpPr txBox="1"/>
          <p:nvPr/>
        </p:nvSpPr>
        <p:spPr>
          <a:xfrm>
            <a:off x="1666875" y="4353817"/>
            <a:ext cx="9953625" cy="2437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475569"/>
                </a:solidFill>
                <a:latin typeface="Outfit"/>
                <a:ea typeface="Outfit"/>
                <a:cs typeface="Outfit"/>
                <a:sym typeface="Outfit"/>
              </a:rPr>
              <a:t>Source: </a:t>
            </a:r>
            <a:r>
              <a:rPr b="0" i="0" lang="en-US" sz="1200" u="none" cap="none" strike="noStrike">
                <a:solidFill>
                  <a:srgbClr val="4F46E5"/>
                </a:solidFill>
                <a:latin typeface="Outfit"/>
                <a:ea typeface="Outfit"/>
                <a:cs typeface="Outfit"/>
                <a:sym typeface="Outfit"/>
              </a:rPr>
              <a:t>www.freepik.com</a:t>
            </a:r>
            <a:endParaRPr/>
          </a:p>
        </p:txBody>
      </p:sp>
      <p:pic>
        <p:nvPicPr>
          <p:cNvPr descr="image.png" id="551" name="Google Shape;551;p4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71500" y="4899421"/>
            <a:ext cx="857250" cy="476250"/>
          </a:xfrm>
          <a:prstGeom prst="rect">
            <a:avLst/>
          </a:prstGeom>
          <a:noFill/>
          <a:ln>
            <a:noFill/>
          </a:ln>
        </p:spPr>
      </p:pic>
      <p:sp>
        <p:nvSpPr>
          <p:cNvPr id="552" name="Google Shape;552;p45"/>
          <p:cNvSpPr txBox="1"/>
          <p:nvPr/>
        </p:nvSpPr>
        <p:spPr>
          <a:xfrm>
            <a:off x="1666875" y="4892873"/>
            <a:ext cx="9953625" cy="1980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75" u="none" cap="none" strike="noStrike">
                <a:solidFill>
                  <a:srgbClr val="475569"/>
                </a:solidFill>
                <a:latin typeface="Outfit"/>
                <a:ea typeface="Outfit"/>
                <a:cs typeface="Outfit"/>
                <a:sym typeface="Outfit"/>
              </a:rPr>
              <a:t>https://anarsolutions.com/wp-content/uploads/2025/07/MCP-vs.-API-Choosing-the-Right-Path-for-AI-Integration-500x500.png</a:t>
            </a:r>
            <a:endParaRPr/>
          </a:p>
        </p:txBody>
      </p:sp>
      <p:sp>
        <p:nvSpPr>
          <p:cNvPr id="553" name="Google Shape;553;p45"/>
          <p:cNvSpPr txBox="1"/>
          <p:nvPr/>
        </p:nvSpPr>
        <p:spPr>
          <a:xfrm>
            <a:off x="1666875" y="5138588"/>
            <a:ext cx="9953625" cy="2437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475569"/>
                </a:solidFill>
                <a:latin typeface="Outfit"/>
                <a:ea typeface="Outfit"/>
                <a:cs typeface="Outfit"/>
                <a:sym typeface="Outfit"/>
              </a:rPr>
              <a:t>Source: </a:t>
            </a:r>
            <a:r>
              <a:rPr b="0" i="0" lang="en-US" sz="1200" u="none" cap="none" strike="noStrike">
                <a:solidFill>
                  <a:srgbClr val="4F46E5"/>
                </a:solidFill>
                <a:latin typeface="Outfit"/>
                <a:ea typeface="Outfit"/>
                <a:cs typeface="Outfit"/>
                <a:sym typeface="Outfit"/>
              </a:rPr>
              <a:t>anarsolutions.com</a:t>
            </a:r>
            <a:endParaRPr/>
          </a:p>
        </p:txBody>
      </p:sp>
      <p:pic>
        <p:nvPicPr>
          <p:cNvPr descr="image.png" id="554" name="Google Shape;554;p4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71500" y="5684192"/>
            <a:ext cx="857250" cy="476250"/>
          </a:xfrm>
          <a:prstGeom prst="rect">
            <a:avLst/>
          </a:prstGeom>
          <a:noFill/>
          <a:ln>
            <a:noFill/>
          </a:ln>
        </p:spPr>
      </p:pic>
      <p:sp>
        <p:nvSpPr>
          <p:cNvPr id="555" name="Google Shape;555;p45"/>
          <p:cNvSpPr txBox="1"/>
          <p:nvPr/>
        </p:nvSpPr>
        <p:spPr>
          <a:xfrm>
            <a:off x="1666875" y="5677644"/>
            <a:ext cx="9953625" cy="1980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75" u="none" cap="none" strike="noStrike">
                <a:solidFill>
                  <a:srgbClr val="475569"/>
                </a:solidFill>
                <a:latin typeface="Outfit"/>
                <a:ea typeface="Outfit"/>
                <a:cs typeface="Outfit"/>
                <a:sym typeface="Outfit"/>
              </a:rPr>
              <a:t>https://media.geeksforgeeks.org/wp-content/uploads/20240715173920/Client-Server-Architecture.webp</a:t>
            </a:r>
            <a:endParaRPr/>
          </a:p>
        </p:txBody>
      </p:sp>
      <p:sp>
        <p:nvSpPr>
          <p:cNvPr id="556" name="Google Shape;556;p45"/>
          <p:cNvSpPr txBox="1"/>
          <p:nvPr/>
        </p:nvSpPr>
        <p:spPr>
          <a:xfrm>
            <a:off x="1666875" y="5923359"/>
            <a:ext cx="9953625" cy="2437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475569"/>
                </a:solidFill>
                <a:latin typeface="Outfit"/>
                <a:ea typeface="Outfit"/>
                <a:cs typeface="Outfit"/>
                <a:sym typeface="Outfit"/>
              </a:rPr>
              <a:t>Source: </a:t>
            </a:r>
            <a:r>
              <a:rPr b="0" i="0" lang="en-US" sz="1200" u="none" cap="none" strike="noStrike">
                <a:solidFill>
                  <a:srgbClr val="4F46E5"/>
                </a:solidFill>
                <a:latin typeface="Outfit"/>
                <a:ea typeface="Outfit"/>
                <a:cs typeface="Outfit"/>
                <a:sym typeface="Outfit"/>
              </a:rPr>
              <a:t>www.geeksforgeeks.org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561" name="Google Shape;561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62" name="Google Shape;562;p46"/>
          <p:cNvSpPr txBox="1"/>
          <p:nvPr/>
        </p:nvSpPr>
        <p:spPr>
          <a:xfrm>
            <a:off x="571500" y="571500"/>
            <a:ext cx="11601450" cy="586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200" u="none" cap="none" strike="noStrike">
                <a:solidFill>
                  <a:srgbClr val="1E293B"/>
                </a:solidFill>
                <a:latin typeface="Outfit"/>
                <a:ea typeface="Outfit"/>
                <a:cs typeface="Outfit"/>
                <a:sym typeface="Outfit"/>
              </a:rPr>
              <a:t>Image Sources</a:t>
            </a:r>
            <a:endParaRPr/>
          </a:p>
        </p:txBody>
      </p:sp>
      <p:sp>
        <p:nvSpPr>
          <p:cNvPr id="563" name="Google Shape;563;p46"/>
          <p:cNvSpPr/>
          <p:nvPr/>
        </p:nvSpPr>
        <p:spPr>
          <a:xfrm>
            <a:off x="5715000" y="931515"/>
            <a:ext cx="762000" cy="5715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4" name="Google Shape;564;p46"/>
          <p:cNvSpPr/>
          <p:nvPr/>
        </p:nvSpPr>
        <p:spPr>
          <a:xfrm>
            <a:off x="571500" y="3180457"/>
            <a:ext cx="11049000" cy="7847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5" name="Google Shape;565;p46"/>
          <p:cNvSpPr/>
          <p:nvPr/>
        </p:nvSpPr>
        <p:spPr>
          <a:xfrm>
            <a:off x="571500" y="3955702"/>
            <a:ext cx="11049000" cy="9525"/>
          </a:xfrm>
          <a:prstGeom prst="rect">
            <a:avLst/>
          </a:prstGeom>
          <a:solidFill>
            <a:srgbClr val="75757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6" name="Google Shape;566;p46"/>
          <p:cNvSpPr/>
          <p:nvPr/>
        </p:nvSpPr>
        <p:spPr>
          <a:xfrm>
            <a:off x="571500" y="3955702"/>
            <a:ext cx="11049000" cy="9525"/>
          </a:xfrm>
          <a:prstGeom prst="rect">
            <a:avLst/>
          </a:prstGeom>
          <a:solidFill>
            <a:srgbClr val="75757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mage.png" id="567" name="Google Shape;567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1500" y="3329880"/>
            <a:ext cx="857250" cy="476250"/>
          </a:xfrm>
          <a:prstGeom prst="rect">
            <a:avLst/>
          </a:prstGeom>
          <a:noFill/>
          <a:ln>
            <a:noFill/>
          </a:ln>
        </p:spPr>
      </p:pic>
      <p:sp>
        <p:nvSpPr>
          <p:cNvPr id="568" name="Google Shape;568;p46"/>
          <p:cNvSpPr txBox="1"/>
          <p:nvPr/>
        </p:nvSpPr>
        <p:spPr>
          <a:xfrm>
            <a:off x="1666875" y="3323332"/>
            <a:ext cx="9953625" cy="1980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75" u="none" cap="none" strike="noStrike">
                <a:solidFill>
                  <a:srgbClr val="475569"/>
                </a:solidFill>
                <a:latin typeface="Outfit"/>
                <a:ea typeface="Outfit"/>
                <a:cs typeface="Outfit"/>
                <a:sym typeface="Outfit"/>
              </a:rPr>
              <a:t>https://smythos.com/wp-content/uploads/2025/02/futuristic_command_center-842x474.jpeg</a:t>
            </a:r>
            <a:endParaRPr/>
          </a:p>
        </p:txBody>
      </p:sp>
      <p:sp>
        <p:nvSpPr>
          <p:cNvPr id="569" name="Google Shape;569;p46"/>
          <p:cNvSpPr txBox="1"/>
          <p:nvPr/>
        </p:nvSpPr>
        <p:spPr>
          <a:xfrm>
            <a:off x="1666875" y="3569047"/>
            <a:ext cx="9953625" cy="2437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475569"/>
                </a:solidFill>
                <a:latin typeface="Outfit"/>
                <a:ea typeface="Outfit"/>
                <a:cs typeface="Outfit"/>
                <a:sym typeface="Outfit"/>
              </a:rPr>
              <a:t>Source: </a:t>
            </a:r>
            <a:r>
              <a:rPr b="0" i="0" lang="en-US" sz="1200" u="none" cap="none" strike="noStrike">
                <a:solidFill>
                  <a:srgbClr val="4F46E5"/>
                </a:solidFill>
                <a:latin typeface="Outfit"/>
                <a:ea typeface="Outfit"/>
                <a:cs typeface="Outfit"/>
                <a:sym typeface="Outfit"/>
              </a:rPr>
              <a:t>smythos.com</a:t>
            </a:r>
            <a:endParaRPr/>
          </a:p>
        </p:txBody>
      </p:sp>
      <p:pic>
        <p:nvPicPr>
          <p:cNvPr descr="image.png" id="570" name="Google Shape;570;p4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71500" y="4114651"/>
            <a:ext cx="857250" cy="476250"/>
          </a:xfrm>
          <a:prstGeom prst="rect">
            <a:avLst/>
          </a:prstGeom>
          <a:noFill/>
          <a:ln>
            <a:noFill/>
          </a:ln>
        </p:spPr>
      </p:pic>
      <p:sp>
        <p:nvSpPr>
          <p:cNvPr id="571" name="Google Shape;571;p46"/>
          <p:cNvSpPr txBox="1"/>
          <p:nvPr/>
        </p:nvSpPr>
        <p:spPr>
          <a:xfrm>
            <a:off x="1666875" y="4108102"/>
            <a:ext cx="9953625" cy="1980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75" u="none" cap="none" strike="noStrike">
                <a:solidFill>
                  <a:srgbClr val="475569"/>
                </a:solidFill>
                <a:latin typeface="Outfit"/>
                <a:ea typeface="Outfit"/>
                <a:cs typeface="Outfit"/>
                <a:sym typeface="Outfit"/>
              </a:rPr>
              <a:t>https://cdn.prod.website-files.com/65832da1bd141cc4c50ca25c/675b20f9491c4eed0f3a566f_puzzle_pieces.webp</a:t>
            </a:r>
            <a:endParaRPr/>
          </a:p>
        </p:txBody>
      </p:sp>
      <p:sp>
        <p:nvSpPr>
          <p:cNvPr id="572" name="Google Shape;572;p46"/>
          <p:cNvSpPr txBox="1"/>
          <p:nvPr/>
        </p:nvSpPr>
        <p:spPr>
          <a:xfrm>
            <a:off x="1666875" y="4353817"/>
            <a:ext cx="9953625" cy="2437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475569"/>
                </a:solidFill>
                <a:latin typeface="Outfit"/>
                <a:ea typeface="Outfit"/>
                <a:cs typeface="Outfit"/>
                <a:sym typeface="Outfit"/>
              </a:rPr>
              <a:t>Source: </a:t>
            </a:r>
            <a:r>
              <a:rPr b="0" i="0" lang="en-US" sz="1200" u="none" cap="none" strike="noStrike">
                <a:solidFill>
                  <a:srgbClr val="4F46E5"/>
                </a:solidFill>
                <a:latin typeface="Outfit"/>
                <a:ea typeface="Outfit"/>
                <a:cs typeface="Outfit"/>
                <a:sym typeface="Outfit"/>
              </a:rPr>
              <a:t>www.renflowdesigns.com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6"/>
          <p:cNvSpPr txBox="1"/>
          <p:nvPr/>
        </p:nvSpPr>
        <p:spPr>
          <a:xfrm>
            <a:off x="571500" y="571500"/>
            <a:ext cx="11601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200" u="none" cap="none" strike="noStrike">
                <a:solidFill>
                  <a:srgbClr val="1E293B"/>
                </a:solidFill>
                <a:latin typeface="Outfit"/>
                <a:ea typeface="Outfit"/>
                <a:cs typeface="Outfit"/>
                <a:sym typeface="Outfit"/>
              </a:rPr>
              <a:t>What is </a:t>
            </a:r>
            <a:r>
              <a:rPr b="1" i="0" lang="en-US" sz="4200" u="none" cap="none" strike="noStrike">
                <a:solidFill>
                  <a:srgbClr val="6D9EEB"/>
                </a:solidFill>
                <a:latin typeface="Outfit"/>
                <a:ea typeface="Outfit"/>
                <a:cs typeface="Outfit"/>
                <a:sym typeface="Outfit"/>
              </a:rPr>
              <a:t>RAG</a:t>
            </a:r>
            <a:r>
              <a:rPr b="1" i="0" lang="en-US" sz="4200" u="none" cap="none" strike="noStrike">
                <a:solidFill>
                  <a:srgbClr val="1E293B"/>
                </a:solidFill>
                <a:latin typeface="Outfit"/>
                <a:ea typeface="Outfit"/>
                <a:cs typeface="Outfit"/>
                <a:sym typeface="Outfit"/>
              </a:rPr>
              <a:t>?</a:t>
            </a:r>
            <a:endParaRPr/>
          </a:p>
        </p:txBody>
      </p:sp>
      <p:sp>
        <p:nvSpPr>
          <p:cNvPr id="126" name="Google Shape;126;p16"/>
          <p:cNvSpPr/>
          <p:nvPr/>
        </p:nvSpPr>
        <p:spPr>
          <a:xfrm>
            <a:off x="5715000" y="931515"/>
            <a:ext cx="762000" cy="573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mage.png" id="127" name="Google Shape;127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77025" y="1929705"/>
            <a:ext cx="4648200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128" name="Google Shape;128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77025" y="1977330"/>
            <a:ext cx="28575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7563" y="1929688"/>
            <a:ext cx="8220075" cy="144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76750" y="3533313"/>
            <a:ext cx="8067675" cy="2352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7"/>
          <p:cNvSpPr txBox="1"/>
          <p:nvPr/>
        </p:nvSpPr>
        <p:spPr>
          <a:xfrm>
            <a:off x="2743569" y="4580354"/>
            <a:ext cx="4393800" cy="8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>
                <a:solidFill>
                  <a:srgbClr val="475569"/>
                </a:solidFill>
                <a:highlight>
                  <a:srgbClr val="FFD966"/>
                </a:highlight>
                <a:latin typeface="Outfit"/>
                <a:ea typeface="Outfit"/>
                <a:cs typeface="Outfit"/>
                <a:sym typeface="Outfit"/>
              </a:rPr>
              <a:t>(Relevant Context)</a:t>
            </a:r>
            <a:r>
              <a:rPr lang="en-US" sz="1650">
                <a:solidFill>
                  <a:srgbClr val="475569"/>
                </a:solidFill>
                <a:latin typeface="Outfit"/>
                <a:ea typeface="Outfit"/>
                <a:cs typeface="Outfit"/>
                <a:sym typeface="Outfit"/>
              </a:rPr>
              <a:t> </a:t>
            </a:r>
            <a:r>
              <a:rPr lang="en-US" sz="1650">
                <a:solidFill>
                  <a:srgbClr val="475569"/>
                </a:solidFill>
                <a:latin typeface="Outfit"/>
                <a:ea typeface="Outfit"/>
                <a:cs typeface="Outfit"/>
                <a:sym typeface="Outfit"/>
              </a:rPr>
              <a:t>+</a:t>
            </a:r>
            <a:endParaRPr sz="1650">
              <a:solidFill>
                <a:srgbClr val="475569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>
                <a:solidFill>
                  <a:srgbClr val="475569"/>
                </a:solidFill>
                <a:latin typeface="Outfit"/>
                <a:ea typeface="Outfit"/>
                <a:cs typeface="Outfit"/>
                <a:sym typeface="Outfit"/>
              </a:rPr>
              <a:t>Who all are in reportal team</a:t>
            </a:r>
            <a:r>
              <a:rPr lang="en-US" sz="1650">
                <a:solidFill>
                  <a:srgbClr val="475569"/>
                </a:solidFill>
                <a:latin typeface="Outfit"/>
                <a:ea typeface="Outfit"/>
                <a:cs typeface="Outfit"/>
                <a:sym typeface="Outfit"/>
              </a:rPr>
              <a:t>?</a:t>
            </a:r>
            <a:endParaRPr/>
          </a:p>
        </p:txBody>
      </p:sp>
      <p:sp>
        <p:nvSpPr>
          <p:cNvPr id="136" name="Google Shape;136;p17"/>
          <p:cNvSpPr txBox="1"/>
          <p:nvPr/>
        </p:nvSpPr>
        <p:spPr>
          <a:xfrm>
            <a:off x="571500" y="571500"/>
            <a:ext cx="11601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200">
                <a:solidFill>
                  <a:srgbClr val="1E293B"/>
                </a:solidFill>
                <a:latin typeface="Outfit"/>
                <a:ea typeface="Outfit"/>
                <a:cs typeface="Outfit"/>
                <a:sym typeface="Outfit"/>
              </a:rPr>
              <a:t>With </a:t>
            </a:r>
            <a:r>
              <a:rPr b="1" i="0" lang="en-US" sz="4200" u="none" cap="none" strike="noStrike">
                <a:solidFill>
                  <a:srgbClr val="6D9EEB"/>
                </a:solidFill>
                <a:latin typeface="Outfit"/>
                <a:ea typeface="Outfit"/>
                <a:cs typeface="Outfit"/>
                <a:sym typeface="Outfit"/>
              </a:rPr>
              <a:t>RAG</a:t>
            </a:r>
            <a:endParaRPr/>
          </a:p>
        </p:txBody>
      </p:sp>
      <p:sp>
        <p:nvSpPr>
          <p:cNvPr id="137" name="Google Shape;137;p17"/>
          <p:cNvSpPr/>
          <p:nvPr/>
        </p:nvSpPr>
        <p:spPr>
          <a:xfrm>
            <a:off x="5715000" y="931515"/>
            <a:ext cx="762000" cy="573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17"/>
          <p:cNvSpPr txBox="1"/>
          <p:nvPr/>
        </p:nvSpPr>
        <p:spPr>
          <a:xfrm>
            <a:off x="635925" y="1763630"/>
            <a:ext cx="48807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00" u="none" cap="none" strike="noStrike">
                <a:solidFill>
                  <a:srgbClr val="1E293B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>Retrieval-Augmented Generation</a:t>
            </a:r>
            <a:endParaRPr/>
          </a:p>
        </p:txBody>
      </p:sp>
      <p:sp>
        <p:nvSpPr>
          <p:cNvPr id="139" name="Google Shape;139;p17"/>
          <p:cNvSpPr txBox="1"/>
          <p:nvPr/>
        </p:nvSpPr>
        <p:spPr>
          <a:xfrm>
            <a:off x="635925" y="2266525"/>
            <a:ext cx="102699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50" u="none" cap="none" strike="noStrike">
                <a:solidFill>
                  <a:srgbClr val="475569"/>
                </a:solidFill>
                <a:latin typeface="Outfit"/>
                <a:ea typeface="Outfit"/>
                <a:cs typeface="Outfit"/>
                <a:sym typeface="Outfit"/>
              </a:rPr>
              <a:t>A technique that optimizes the output of an LLM by referencing a</a:t>
            </a:r>
            <a:r>
              <a:rPr lang="en-US" sz="1650">
                <a:solidFill>
                  <a:srgbClr val="475569"/>
                </a:solidFill>
                <a:latin typeface="Outfit"/>
                <a:ea typeface="Outfit"/>
                <a:cs typeface="Outfit"/>
                <a:sym typeface="Outfit"/>
              </a:rPr>
              <a:t> local </a:t>
            </a:r>
            <a:r>
              <a:rPr b="0" i="0" lang="en-US" sz="1650" u="none" cap="none" strike="noStrike">
                <a:solidFill>
                  <a:srgbClr val="475569"/>
                </a:solidFill>
                <a:latin typeface="Outfit"/>
                <a:ea typeface="Outfit"/>
                <a:cs typeface="Outfit"/>
                <a:sym typeface="Outfit"/>
              </a:rPr>
              <a:t>knowledge base outside its training data</a:t>
            </a:r>
            <a:endParaRPr/>
          </a:p>
        </p:txBody>
      </p:sp>
      <p:pic>
        <p:nvPicPr>
          <p:cNvPr descr="image.png" id="140" name="Google Shape;140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77025" y="1929705"/>
            <a:ext cx="4648200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141" name="Google Shape;141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77025" y="1977330"/>
            <a:ext cx="28575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72975" y="3569150"/>
            <a:ext cx="2285225" cy="22852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3" name="Google Shape;143;p17"/>
          <p:cNvCxnSpPr/>
          <p:nvPr/>
        </p:nvCxnSpPr>
        <p:spPr>
          <a:xfrm>
            <a:off x="3279950" y="4102554"/>
            <a:ext cx="3370500" cy="0"/>
          </a:xfrm>
          <a:prstGeom prst="straightConnector1">
            <a:avLst/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med" w="med" type="oval"/>
            <a:tailEnd len="med" w="med" type="triangle"/>
          </a:ln>
        </p:spPr>
      </p:cxnSp>
      <p:sp>
        <p:nvSpPr>
          <p:cNvPr id="144" name="Google Shape;144;p17"/>
          <p:cNvSpPr txBox="1"/>
          <p:nvPr/>
        </p:nvSpPr>
        <p:spPr>
          <a:xfrm>
            <a:off x="3465200" y="3587604"/>
            <a:ext cx="30000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>
                <a:solidFill>
                  <a:srgbClr val="475569"/>
                </a:solidFill>
                <a:latin typeface="Outfit"/>
                <a:ea typeface="Outfit"/>
                <a:cs typeface="Outfit"/>
                <a:sym typeface="Outfit"/>
              </a:rPr>
              <a:t>Who is the PM of India?</a:t>
            </a:r>
            <a:endParaRPr/>
          </a:p>
        </p:txBody>
      </p:sp>
      <p:cxnSp>
        <p:nvCxnSpPr>
          <p:cNvPr id="145" name="Google Shape;145;p17"/>
          <p:cNvCxnSpPr/>
          <p:nvPr/>
        </p:nvCxnSpPr>
        <p:spPr>
          <a:xfrm>
            <a:off x="3306515" y="5451860"/>
            <a:ext cx="3370500" cy="0"/>
          </a:xfrm>
          <a:prstGeom prst="straightConnector1">
            <a:avLst/>
          </a:prstGeom>
          <a:noFill/>
          <a:ln cap="flat" cmpd="sng" w="28575">
            <a:solidFill>
              <a:schemeClr val="accent5"/>
            </a:solidFill>
            <a:prstDash val="dot"/>
            <a:round/>
            <a:headEnd len="med" w="med" type="oval"/>
            <a:tailEnd len="med" w="med" type="triangle"/>
          </a:ln>
        </p:spPr>
      </p:cxnSp>
      <p:pic>
        <p:nvPicPr>
          <p:cNvPr id="146" name="Google Shape;146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53469" y="3500250"/>
            <a:ext cx="3777702" cy="2423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151" name="Google Shape;151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152" name="Google Shape;152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1500" y="2863064"/>
            <a:ext cx="2430660" cy="152370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153" name="Google Shape;153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444180" y="2863064"/>
            <a:ext cx="2430660" cy="152370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154" name="Google Shape;154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16860" y="2863064"/>
            <a:ext cx="2430660" cy="152370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155" name="Google Shape;155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189541" y="2863064"/>
            <a:ext cx="2430660" cy="1523702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18"/>
          <p:cNvSpPr txBox="1"/>
          <p:nvPr/>
        </p:nvSpPr>
        <p:spPr>
          <a:xfrm>
            <a:off x="571500" y="571500"/>
            <a:ext cx="11601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200" u="none" cap="none" strike="noStrike">
                <a:solidFill>
                  <a:srgbClr val="1E293B"/>
                </a:solidFill>
                <a:latin typeface="Outfit"/>
                <a:ea typeface="Outfit"/>
                <a:cs typeface="Outfit"/>
                <a:sym typeface="Outfit"/>
              </a:rPr>
              <a:t>Core Components of </a:t>
            </a:r>
            <a:r>
              <a:rPr b="1" i="0" lang="en-US" sz="4200" u="none" cap="none" strike="noStrike">
                <a:solidFill>
                  <a:srgbClr val="6D9EEB"/>
                </a:solidFill>
                <a:latin typeface="Outfit"/>
                <a:ea typeface="Outfit"/>
                <a:cs typeface="Outfit"/>
                <a:sym typeface="Outfit"/>
              </a:rPr>
              <a:t>RAG</a:t>
            </a:r>
            <a:endParaRPr>
              <a:solidFill>
                <a:srgbClr val="6D9EEB"/>
              </a:solidFill>
            </a:endParaRPr>
          </a:p>
        </p:txBody>
      </p:sp>
      <p:sp>
        <p:nvSpPr>
          <p:cNvPr id="157" name="Google Shape;157;p18"/>
          <p:cNvSpPr txBox="1"/>
          <p:nvPr/>
        </p:nvSpPr>
        <p:spPr>
          <a:xfrm>
            <a:off x="730760" y="3072614"/>
            <a:ext cx="21120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993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50" u="none" cap="none" strike="noStrike">
                <a:solidFill>
                  <a:schemeClr val="dk1"/>
                </a:solidFill>
                <a:highlight>
                  <a:srgbClr val="FFD966"/>
                </a:highlight>
                <a:latin typeface="Outfit SemiBold"/>
                <a:ea typeface="Outfit SemiBold"/>
                <a:cs typeface="Outfit SemiBold"/>
                <a:sym typeface="Outfit SemiBold"/>
              </a:rPr>
              <a:t>1. Ingestion</a:t>
            </a:r>
            <a:endParaRPr>
              <a:solidFill>
                <a:schemeClr val="dk1"/>
              </a:solidFill>
              <a:highlight>
                <a:srgbClr val="FFD966"/>
              </a:highlight>
            </a:endParaRPr>
          </a:p>
        </p:txBody>
      </p:sp>
      <p:sp>
        <p:nvSpPr>
          <p:cNvPr id="158" name="Google Shape;158;p18"/>
          <p:cNvSpPr txBox="1"/>
          <p:nvPr/>
        </p:nvSpPr>
        <p:spPr>
          <a:xfrm>
            <a:off x="781050" y="3445875"/>
            <a:ext cx="2011500" cy="4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475569"/>
                </a:solidFill>
                <a:latin typeface="Outfit"/>
                <a:ea typeface="Outfit"/>
                <a:cs typeface="Outfit"/>
                <a:sym typeface="Outfit"/>
              </a:rPr>
              <a:t>PDFs, </a:t>
            </a:r>
            <a:r>
              <a:rPr lang="en-US" sz="1200">
                <a:solidFill>
                  <a:srgbClr val="475569"/>
                </a:solidFill>
                <a:latin typeface="Outfit"/>
                <a:ea typeface="Outfit"/>
                <a:cs typeface="Outfit"/>
                <a:sym typeface="Outfit"/>
              </a:rPr>
              <a:t>DBs or any datasource </a:t>
            </a:r>
            <a:r>
              <a:rPr b="0" i="0" lang="en-US" sz="1200" u="none" cap="none" strike="noStrike">
                <a:solidFill>
                  <a:srgbClr val="475569"/>
                </a:solidFill>
                <a:latin typeface="Outfit"/>
                <a:ea typeface="Outfit"/>
                <a:cs typeface="Outfit"/>
                <a:sym typeface="Outfit"/>
              </a:rPr>
              <a:t> are sliced into chunks.</a:t>
            </a:r>
            <a:endParaRPr/>
          </a:p>
        </p:txBody>
      </p:sp>
      <p:sp>
        <p:nvSpPr>
          <p:cNvPr id="159" name="Google Shape;159;p18"/>
          <p:cNvSpPr txBox="1"/>
          <p:nvPr/>
        </p:nvSpPr>
        <p:spPr>
          <a:xfrm>
            <a:off x="3603441" y="3072614"/>
            <a:ext cx="21120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993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50" u="none" cap="none" strike="noStrike">
                <a:solidFill>
                  <a:schemeClr val="dk1"/>
                </a:solidFill>
                <a:highlight>
                  <a:srgbClr val="FFD966"/>
                </a:highlight>
                <a:latin typeface="Outfit SemiBold"/>
                <a:ea typeface="Outfit SemiBold"/>
                <a:cs typeface="Outfit SemiBold"/>
                <a:sym typeface="Outfit SemiBold"/>
              </a:rPr>
              <a:t>2. Embedding</a:t>
            </a:r>
            <a:endParaRPr>
              <a:solidFill>
                <a:schemeClr val="dk1"/>
              </a:solidFill>
              <a:highlight>
                <a:srgbClr val="FFD966"/>
              </a:highlight>
            </a:endParaRPr>
          </a:p>
        </p:txBody>
      </p:sp>
      <p:sp>
        <p:nvSpPr>
          <p:cNvPr id="160" name="Google Shape;160;p18"/>
          <p:cNvSpPr txBox="1"/>
          <p:nvPr/>
        </p:nvSpPr>
        <p:spPr>
          <a:xfrm>
            <a:off x="3653730" y="3445875"/>
            <a:ext cx="2011500" cy="7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475569"/>
                </a:solidFill>
                <a:latin typeface="Outfit"/>
                <a:ea typeface="Outfit"/>
                <a:cs typeface="Outfit"/>
                <a:sym typeface="Outfit"/>
              </a:rPr>
              <a:t>Chunks are converted into vectors (numbers) by an embedding model.</a:t>
            </a:r>
            <a:endParaRPr/>
          </a:p>
        </p:txBody>
      </p:sp>
      <p:sp>
        <p:nvSpPr>
          <p:cNvPr id="161" name="Google Shape;161;p18"/>
          <p:cNvSpPr txBox="1"/>
          <p:nvPr/>
        </p:nvSpPr>
        <p:spPr>
          <a:xfrm>
            <a:off x="6476121" y="3072614"/>
            <a:ext cx="21120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993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50" u="none" cap="none" strike="noStrike">
                <a:solidFill>
                  <a:schemeClr val="dk1"/>
                </a:solidFill>
                <a:highlight>
                  <a:srgbClr val="FFD966"/>
                </a:highlight>
                <a:latin typeface="Outfit SemiBold"/>
                <a:ea typeface="Outfit SemiBold"/>
                <a:cs typeface="Outfit SemiBold"/>
                <a:sym typeface="Outfit SemiBold"/>
              </a:rPr>
              <a:t>3. Vector DB</a:t>
            </a:r>
            <a:endParaRPr>
              <a:solidFill>
                <a:schemeClr val="dk1"/>
              </a:solidFill>
              <a:highlight>
                <a:srgbClr val="FFD966"/>
              </a:highlight>
            </a:endParaRPr>
          </a:p>
        </p:txBody>
      </p:sp>
      <p:sp>
        <p:nvSpPr>
          <p:cNvPr id="162" name="Google Shape;162;p18"/>
          <p:cNvSpPr txBox="1"/>
          <p:nvPr/>
        </p:nvSpPr>
        <p:spPr>
          <a:xfrm>
            <a:off x="6526410" y="3445875"/>
            <a:ext cx="2011500" cy="7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475569"/>
                </a:solidFill>
                <a:latin typeface="Outfit"/>
                <a:ea typeface="Outfit"/>
                <a:cs typeface="Outfit"/>
                <a:sym typeface="Outfit"/>
              </a:rPr>
              <a:t>Vectors are stored in a database (e.g., Pinecone) for fast similarity search.</a:t>
            </a:r>
            <a:endParaRPr/>
          </a:p>
        </p:txBody>
      </p:sp>
      <p:sp>
        <p:nvSpPr>
          <p:cNvPr id="163" name="Google Shape;163;p18"/>
          <p:cNvSpPr txBox="1"/>
          <p:nvPr/>
        </p:nvSpPr>
        <p:spPr>
          <a:xfrm>
            <a:off x="9348802" y="3072614"/>
            <a:ext cx="21120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993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50" u="none" cap="none" strike="noStrike">
                <a:solidFill>
                  <a:schemeClr val="dk1"/>
                </a:solidFill>
                <a:highlight>
                  <a:srgbClr val="FFD966"/>
                </a:highlight>
                <a:latin typeface="Outfit SemiBold"/>
                <a:ea typeface="Outfit SemiBold"/>
                <a:cs typeface="Outfit SemiBold"/>
                <a:sym typeface="Outfit SemiBold"/>
              </a:rPr>
              <a:t>4. Retrieval</a:t>
            </a:r>
            <a:endParaRPr>
              <a:solidFill>
                <a:schemeClr val="dk1"/>
              </a:solidFill>
              <a:highlight>
                <a:srgbClr val="FFD966"/>
              </a:highlight>
            </a:endParaRPr>
          </a:p>
        </p:txBody>
      </p:sp>
      <p:sp>
        <p:nvSpPr>
          <p:cNvPr id="164" name="Google Shape;164;p18"/>
          <p:cNvSpPr txBox="1"/>
          <p:nvPr/>
        </p:nvSpPr>
        <p:spPr>
          <a:xfrm>
            <a:off x="9399091" y="3445875"/>
            <a:ext cx="2011500" cy="4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475569"/>
                </a:solidFill>
                <a:latin typeface="Outfit"/>
                <a:ea typeface="Outfit"/>
                <a:cs typeface="Outfit"/>
                <a:sym typeface="Outfit"/>
              </a:rPr>
              <a:t>Relevant chunks are fetched and sent to the LLM.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9"/>
          <p:cNvSpPr txBox="1"/>
          <p:nvPr/>
        </p:nvSpPr>
        <p:spPr>
          <a:xfrm>
            <a:off x="571500" y="571500"/>
            <a:ext cx="11601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200" u="none" cap="none" strike="noStrike">
                <a:solidFill>
                  <a:srgbClr val="6D9EEB"/>
                </a:solidFill>
                <a:latin typeface="Outfit"/>
                <a:ea typeface="Outfit"/>
                <a:cs typeface="Outfit"/>
                <a:sym typeface="Outfit"/>
              </a:rPr>
              <a:t>RAG</a:t>
            </a:r>
            <a:r>
              <a:rPr b="1" lang="en-US" sz="4200">
                <a:solidFill>
                  <a:srgbClr val="1E293B"/>
                </a:solidFill>
                <a:latin typeface="Outfit"/>
                <a:ea typeface="Outfit"/>
                <a:cs typeface="Outfit"/>
                <a:sym typeface="Outfit"/>
              </a:rPr>
              <a:t> Pipeline</a:t>
            </a:r>
            <a:endParaRPr/>
          </a:p>
        </p:txBody>
      </p:sp>
      <p:pic>
        <p:nvPicPr>
          <p:cNvPr descr="image.png" id="170" name="Google Shape;170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0150" y="1447100"/>
            <a:ext cx="3577975" cy="5159225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19"/>
          <p:cNvSpPr txBox="1"/>
          <p:nvPr/>
        </p:nvSpPr>
        <p:spPr>
          <a:xfrm>
            <a:off x="780738" y="1681500"/>
            <a:ext cx="3136800" cy="4386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6195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E293B"/>
              </a:buClr>
              <a:buSzPts val="2100"/>
              <a:buFont typeface="Outfit SemiBold"/>
              <a:buAutoNum type="arabicPeriod"/>
            </a:pPr>
            <a:r>
              <a:rPr lang="en-US" sz="2100">
                <a:solidFill>
                  <a:srgbClr val="1E293B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>Ingestion</a:t>
            </a:r>
            <a:endParaRPr sz="2100">
              <a:solidFill>
                <a:srgbClr val="1E293B"/>
              </a:solidFill>
              <a:latin typeface="Outfit SemiBold"/>
              <a:ea typeface="Outfit SemiBold"/>
              <a:cs typeface="Outfit SemiBold"/>
              <a:sym typeface="Outfit SemiBold"/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475569"/>
                </a:solidFill>
                <a:latin typeface="Outfit"/>
                <a:ea typeface="Outfit"/>
                <a:cs typeface="Outfit"/>
                <a:sym typeface="Outfit"/>
              </a:rPr>
              <a:t>Documents (PDFs, Wikis) are sliced into chunks.</a:t>
            </a:r>
            <a:endParaRPr sz="2100">
              <a:solidFill>
                <a:srgbClr val="1E293B"/>
              </a:solidFill>
              <a:latin typeface="Outfit SemiBold"/>
              <a:ea typeface="Outfit SemiBold"/>
              <a:cs typeface="Outfit SemiBold"/>
              <a:sym typeface="Outfit SemiBold"/>
            </a:endParaRPr>
          </a:p>
          <a:p>
            <a:pPr indent="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E293B"/>
              </a:solidFill>
              <a:latin typeface="Outfit SemiBold"/>
              <a:ea typeface="Outfit SemiBold"/>
              <a:cs typeface="Outfit SemiBold"/>
              <a:sym typeface="Outfit SemiBold"/>
            </a:endParaRPr>
          </a:p>
          <a:p>
            <a:pPr indent="-36195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E293B"/>
              </a:buClr>
              <a:buSzPts val="2100"/>
              <a:buFont typeface="Outfit SemiBold"/>
              <a:buAutoNum type="arabicPeriod"/>
            </a:pPr>
            <a:r>
              <a:rPr lang="en-US" sz="2100">
                <a:solidFill>
                  <a:srgbClr val="1E293B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>Embedding</a:t>
            </a:r>
            <a:endParaRPr sz="2100">
              <a:solidFill>
                <a:srgbClr val="1E293B"/>
              </a:solidFill>
              <a:latin typeface="Outfit SemiBold"/>
              <a:ea typeface="Outfit SemiBold"/>
              <a:cs typeface="Outfit SemiBold"/>
              <a:sym typeface="Outfit SemiBold"/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475569"/>
                </a:solidFill>
                <a:latin typeface="Outfit"/>
                <a:ea typeface="Outfit"/>
                <a:cs typeface="Outfit"/>
                <a:sym typeface="Outfit"/>
              </a:rPr>
              <a:t>Chunks are converted into vectors (numbers) by an embedding model.</a:t>
            </a:r>
            <a:endParaRPr sz="2100">
              <a:solidFill>
                <a:srgbClr val="1E293B"/>
              </a:solidFill>
              <a:latin typeface="Outfit SemiBold"/>
              <a:ea typeface="Outfit SemiBold"/>
              <a:cs typeface="Outfit SemiBold"/>
              <a:sym typeface="Outfit SemiBold"/>
            </a:endParaRPr>
          </a:p>
          <a:p>
            <a:pPr indent="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E293B"/>
              </a:solidFill>
              <a:latin typeface="Outfit SemiBold"/>
              <a:ea typeface="Outfit SemiBold"/>
              <a:cs typeface="Outfit SemiBold"/>
              <a:sym typeface="Outfit SemiBold"/>
            </a:endParaRPr>
          </a:p>
          <a:p>
            <a:pPr indent="-36195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E293B"/>
              </a:buClr>
              <a:buSzPts val="2100"/>
              <a:buFont typeface="Outfit SemiBold"/>
              <a:buAutoNum type="arabicPeriod"/>
            </a:pPr>
            <a:r>
              <a:rPr lang="en-US" sz="2100">
                <a:solidFill>
                  <a:srgbClr val="1E293B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>Vector Store</a:t>
            </a:r>
            <a:endParaRPr sz="2100">
              <a:solidFill>
                <a:srgbClr val="1E293B"/>
              </a:solidFill>
              <a:latin typeface="Outfit SemiBold"/>
              <a:ea typeface="Outfit SemiBold"/>
              <a:cs typeface="Outfit SemiBold"/>
              <a:sym typeface="Outfit SemiBold"/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475569"/>
                </a:solidFill>
                <a:latin typeface="Outfit"/>
                <a:ea typeface="Outfit"/>
                <a:cs typeface="Outfit"/>
                <a:sym typeface="Outfit"/>
              </a:rPr>
              <a:t>Vectors are stored in a database (e.g., Pinecone) for fast similarity search.</a:t>
            </a:r>
            <a:endParaRPr sz="2100">
              <a:solidFill>
                <a:srgbClr val="1E293B"/>
              </a:solidFill>
              <a:latin typeface="Outfit SemiBold"/>
              <a:ea typeface="Outfit SemiBold"/>
              <a:cs typeface="Outfit SemiBold"/>
              <a:sym typeface="Outfit SemiBold"/>
            </a:endParaRPr>
          </a:p>
          <a:p>
            <a:pPr indent="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E293B"/>
              </a:solidFill>
              <a:latin typeface="Outfit SemiBold"/>
              <a:ea typeface="Outfit SemiBold"/>
              <a:cs typeface="Outfit SemiBold"/>
              <a:sym typeface="Outfit SemiBold"/>
            </a:endParaRPr>
          </a:p>
          <a:p>
            <a:pPr indent="-36195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E293B"/>
              </a:buClr>
              <a:buSzPts val="2100"/>
              <a:buFont typeface="Outfit SemiBold"/>
              <a:buAutoNum type="arabicPeriod"/>
            </a:pPr>
            <a:r>
              <a:rPr lang="en-US" sz="2100">
                <a:solidFill>
                  <a:srgbClr val="1E293B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>Retrieval</a:t>
            </a:r>
            <a:endParaRPr sz="2100">
              <a:solidFill>
                <a:srgbClr val="1E293B"/>
              </a:solidFill>
              <a:latin typeface="Outfit SemiBold"/>
              <a:ea typeface="Outfit SemiBold"/>
              <a:cs typeface="Outfit SemiBold"/>
              <a:sym typeface="Outfit SemiBold"/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475569"/>
                </a:solidFill>
                <a:latin typeface="Outfit"/>
                <a:ea typeface="Outfit"/>
                <a:cs typeface="Outfit"/>
                <a:sym typeface="Outfit"/>
              </a:rPr>
              <a:t>Relevant chunks are fetched and sent to the LLM.</a:t>
            </a:r>
            <a:endParaRPr sz="2100">
              <a:solidFill>
                <a:srgbClr val="1E293B"/>
              </a:solidFill>
              <a:latin typeface="Outfit SemiBold"/>
              <a:ea typeface="Outfit SemiBold"/>
              <a:cs typeface="Outfit SemiBold"/>
              <a:sym typeface="Outfit SemiBold"/>
            </a:endParaRPr>
          </a:p>
        </p:txBody>
      </p:sp>
      <p:cxnSp>
        <p:nvCxnSpPr>
          <p:cNvPr id="172" name="Google Shape;172;p19"/>
          <p:cNvCxnSpPr/>
          <p:nvPr/>
        </p:nvCxnSpPr>
        <p:spPr>
          <a:xfrm>
            <a:off x="4383234" y="988834"/>
            <a:ext cx="0" cy="5390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73" name="Google Shape;17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73397" y="889073"/>
            <a:ext cx="1840388" cy="184038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4" name="Google Shape;174;p19"/>
          <p:cNvCxnSpPr>
            <a:stCxn id="175" idx="2"/>
            <a:endCxn id="176" idx="0"/>
          </p:cNvCxnSpPr>
          <p:nvPr/>
        </p:nvCxnSpPr>
        <p:spPr>
          <a:xfrm>
            <a:off x="8449747" y="3143056"/>
            <a:ext cx="0" cy="1626300"/>
          </a:xfrm>
          <a:prstGeom prst="straightConnector1">
            <a:avLst/>
          </a:prstGeom>
          <a:noFill/>
          <a:ln cap="flat" cmpd="sng" w="28575">
            <a:solidFill>
              <a:schemeClr val="accent5"/>
            </a:solidFill>
            <a:prstDash val="dot"/>
            <a:round/>
            <a:headEnd len="med" w="med" type="oval"/>
            <a:tailEnd len="med" w="med" type="triangle"/>
          </a:ln>
        </p:spPr>
      </p:cxnSp>
      <p:sp>
        <p:nvSpPr>
          <p:cNvPr id="175" name="Google Shape;175;p19"/>
          <p:cNvSpPr txBox="1"/>
          <p:nvPr/>
        </p:nvSpPr>
        <p:spPr>
          <a:xfrm>
            <a:off x="5874847" y="2704456"/>
            <a:ext cx="51498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>
                <a:solidFill>
                  <a:srgbClr val="475569"/>
                </a:solidFill>
                <a:highlight>
                  <a:srgbClr val="FFD966"/>
                </a:highlight>
                <a:latin typeface="Outfit"/>
                <a:ea typeface="Outfit"/>
                <a:cs typeface="Outfit"/>
                <a:sym typeface="Outfit"/>
              </a:rPr>
              <a:t>(Relevant Context)</a:t>
            </a:r>
            <a:r>
              <a:rPr lang="en-US" sz="1650">
                <a:solidFill>
                  <a:srgbClr val="475569"/>
                </a:solidFill>
                <a:latin typeface="Outfit"/>
                <a:ea typeface="Outfit"/>
                <a:cs typeface="Outfit"/>
                <a:sym typeface="Outfit"/>
              </a:rPr>
              <a:t> </a:t>
            </a:r>
            <a:r>
              <a:rPr lang="en-US" sz="1650">
                <a:solidFill>
                  <a:srgbClr val="475569"/>
                </a:solidFill>
                <a:latin typeface="Outfit"/>
                <a:ea typeface="Outfit"/>
                <a:cs typeface="Outfit"/>
                <a:sym typeface="Outfit"/>
              </a:rPr>
              <a:t>+</a:t>
            </a:r>
            <a:r>
              <a:rPr lang="en-US" sz="1650">
                <a:solidFill>
                  <a:srgbClr val="475569"/>
                </a:solidFill>
                <a:latin typeface="Outfit"/>
                <a:ea typeface="Outfit"/>
                <a:cs typeface="Outfit"/>
                <a:sym typeface="Outfit"/>
              </a:rPr>
              <a:t> Who all are in Reportal team?</a:t>
            </a:r>
            <a:endParaRPr sz="1650">
              <a:solidFill>
                <a:srgbClr val="475569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pic>
        <p:nvPicPr>
          <p:cNvPr id="176" name="Google Shape;176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07122" y="4769303"/>
            <a:ext cx="2285227" cy="146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40284" y="1135769"/>
            <a:ext cx="2075699" cy="11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0"/>
          <p:cNvSpPr txBox="1"/>
          <p:nvPr/>
        </p:nvSpPr>
        <p:spPr>
          <a:xfrm>
            <a:off x="571500" y="571500"/>
            <a:ext cx="11601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200" u="none" cap="none" strike="noStrike">
                <a:solidFill>
                  <a:srgbClr val="6D9EEB"/>
                </a:solidFill>
                <a:latin typeface="Outfit"/>
                <a:ea typeface="Outfit"/>
                <a:cs typeface="Outfit"/>
                <a:sym typeface="Outfit"/>
              </a:rPr>
              <a:t>RAG</a:t>
            </a:r>
            <a:r>
              <a:rPr b="1" lang="en-US" sz="4200">
                <a:solidFill>
                  <a:srgbClr val="1E293B"/>
                </a:solidFill>
                <a:latin typeface="Outfit"/>
                <a:ea typeface="Outfit"/>
                <a:cs typeface="Outfit"/>
                <a:sym typeface="Outfit"/>
              </a:rPr>
              <a:t> Pipeline</a:t>
            </a:r>
            <a:endParaRPr/>
          </a:p>
        </p:txBody>
      </p:sp>
      <p:pic>
        <p:nvPicPr>
          <p:cNvPr descr="image.png" id="183" name="Google Shape;183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0150" y="1447100"/>
            <a:ext cx="3577975" cy="5159225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0"/>
          <p:cNvSpPr txBox="1"/>
          <p:nvPr/>
        </p:nvSpPr>
        <p:spPr>
          <a:xfrm>
            <a:off x="780738" y="1681500"/>
            <a:ext cx="3136800" cy="4386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6195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E293B"/>
              </a:buClr>
              <a:buSzPts val="2100"/>
              <a:buFont typeface="Outfit SemiBold"/>
              <a:buAutoNum type="arabicPeriod"/>
            </a:pPr>
            <a:r>
              <a:rPr lang="en-US" sz="2100">
                <a:solidFill>
                  <a:srgbClr val="1E293B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>Ingestion</a:t>
            </a:r>
            <a:endParaRPr sz="2100">
              <a:solidFill>
                <a:srgbClr val="1E293B"/>
              </a:solidFill>
              <a:latin typeface="Outfit SemiBold"/>
              <a:ea typeface="Outfit SemiBold"/>
              <a:cs typeface="Outfit SemiBold"/>
              <a:sym typeface="Outfit SemiBold"/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475569"/>
                </a:solidFill>
                <a:latin typeface="Outfit"/>
                <a:ea typeface="Outfit"/>
                <a:cs typeface="Outfit"/>
                <a:sym typeface="Outfit"/>
              </a:rPr>
              <a:t>Documents (PDFs, Wikis) are sliced into chunks.</a:t>
            </a:r>
            <a:endParaRPr sz="2100">
              <a:solidFill>
                <a:srgbClr val="1E293B"/>
              </a:solidFill>
              <a:latin typeface="Outfit SemiBold"/>
              <a:ea typeface="Outfit SemiBold"/>
              <a:cs typeface="Outfit SemiBold"/>
              <a:sym typeface="Outfit SemiBold"/>
            </a:endParaRPr>
          </a:p>
          <a:p>
            <a:pPr indent="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E293B"/>
              </a:solidFill>
              <a:latin typeface="Outfit SemiBold"/>
              <a:ea typeface="Outfit SemiBold"/>
              <a:cs typeface="Outfit SemiBold"/>
              <a:sym typeface="Outfit SemiBold"/>
            </a:endParaRPr>
          </a:p>
          <a:p>
            <a:pPr indent="-36195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E293B"/>
              </a:buClr>
              <a:buSzPts val="2100"/>
              <a:buFont typeface="Outfit SemiBold"/>
              <a:buAutoNum type="arabicPeriod"/>
            </a:pPr>
            <a:r>
              <a:rPr lang="en-US" sz="2100">
                <a:solidFill>
                  <a:srgbClr val="1E293B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>Embedding</a:t>
            </a:r>
            <a:endParaRPr sz="2100">
              <a:solidFill>
                <a:srgbClr val="1E293B"/>
              </a:solidFill>
              <a:latin typeface="Outfit SemiBold"/>
              <a:ea typeface="Outfit SemiBold"/>
              <a:cs typeface="Outfit SemiBold"/>
              <a:sym typeface="Outfit SemiBold"/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475569"/>
                </a:solidFill>
                <a:latin typeface="Outfit"/>
                <a:ea typeface="Outfit"/>
                <a:cs typeface="Outfit"/>
                <a:sym typeface="Outfit"/>
              </a:rPr>
              <a:t>Chunks are converted into vectors (numbers) by an embedding model.</a:t>
            </a:r>
            <a:endParaRPr sz="2100">
              <a:solidFill>
                <a:srgbClr val="1E293B"/>
              </a:solidFill>
              <a:latin typeface="Outfit SemiBold"/>
              <a:ea typeface="Outfit SemiBold"/>
              <a:cs typeface="Outfit SemiBold"/>
              <a:sym typeface="Outfit SemiBold"/>
            </a:endParaRPr>
          </a:p>
          <a:p>
            <a:pPr indent="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E293B"/>
              </a:solidFill>
              <a:latin typeface="Outfit SemiBold"/>
              <a:ea typeface="Outfit SemiBold"/>
              <a:cs typeface="Outfit SemiBold"/>
              <a:sym typeface="Outfit SemiBold"/>
            </a:endParaRPr>
          </a:p>
          <a:p>
            <a:pPr indent="-36195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E293B"/>
              </a:buClr>
              <a:buSzPts val="2100"/>
              <a:buFont typeface="Outfit SemiBold"/>
              <a:buAutoNum type="arabicPeriod"/>
            </a:pPr>
            <a:r>
              <a:rPr lang="en-US" sz="2100">
                <a:solidFill>
                  <a:srgbClr val="1E293B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>Vector Store</a:t>
            </a:r>
            <a:endParaRPr sz="2100">
              <a:solidFill>
                <a:srgbClr val="1E293B"/>
              </a:solidFill>
              <a:latin typeface="Outfit SemiBold"/>
              <a:ea typeface="Outfit SemiBold"/>
              <a:cs typeface="Outfit SemiBold"/>
              <a:sym typeface="Outfit SemiBold"/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475569"/>
                </a:solidFill>
                <a:latin typeface="Outfit"/>
                <a:ea typeface="Outfit"/>
                <a:cs typeface="Outfit"/>
                <a:sym typeface="Outfit"/>
              </a:rPr>
              <a:t>Vectors are stored in a database (e.g., Pinecone) for fast similarity search.</a:t>
            </a:r>
            <a:endParaRPr sz="2100">
              <a:solidFill>
                <a:srgbClr val="1E293B"/>
              </a:solidFill>
              <a:latin typeface="Outfit SemiBold"/>
              <a:ea typeface="Outfit SemiBold"/>
              <a:cs typeface="Outfit SemiBold"/>
              <a:sym typeface="Outfit SemiBold"/>
            </a:endParaRPr>
          </a:p>
          <a:p>
            <a:pPr indent="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E293B"/>
              </a:solidFill>
              <a:latin typeface="Outfit SemiBold"/>
              <a:ea typeface="Outfit SemiBold"/>
              <a:cs typeface="Outfit SemiBold"/>
              <a:sym typeface="Outfit SemiBold"/>
            </a:endParaRPr>
          </a:p>
          <a:p>
            <a:pPr indent="-36195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E293B"/>
              </a:buClr>
              <a:buSzPts val="2100"/>
              <a:buFont typeface="Outfit SemiBold"/>
              <a:buAutoNum type="arabicPeriod"/>
            </a:pPr>
            <a:r>
              <a:rPr lang="en-US" sz="2100">
                <a:solidFill>
                  <a:srgbClr val="1E293B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>Retrieval</a:t>
            </a:r>
            <a:endParaRPr sz="2100">
              <a:solidFill>
                <a:srgbClr val="1E293B"/>
              </a:solidFill>
              <a:latin typeface="Outfit SemiBold"/>
              <a:ea typeface="Outfit SemiBold"/>
              <a:cs typeface="Outfit SemiBold"/>
              <a:sym typeface="Outfit SemiBold"/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475569"/>
                </a:solidFill>
                <a:latin typeface="Outfit"/>
                <a:ea typeface="Outfit"/>
                <a:cs typeface="Outfit"/>
                <a:sym typeface="Outfit"/>
              </a:rPr>
              <a:t>Relevant chunks are fetched and sent to the LLM.</a:t>
            </a:r>
            <a:endParaRPr sz="2100">
              <a:solidFill>
                <a:srgbClr val="1E293B"/>
              </a:solidFill>
              <a:latin typeface="Outfit SemiBold"/>
              <a:ea typeface="Outfit SemiBold"/>
              <a:cs typeface="Outfit SemiBold"/>
              <a:sym typeface="Outfit SemiBold"/>
            </a:endParaRPr>
          </a:p>
        </p:txBody>
      </p:sp>
      <p:cxnSp>
        <p:nvCxnSpPr>
          <p:cNvPr id="185" name="Google Shape;185;p20"/>
          <p:cNvCxnSpPr/>
          <p:nvPr/>
        </p:nvCxnSpPr>
        <p:spPr>
          <a:xfrm>
            <a:off x="4383234" y="988834"/>
            <a:ext cx="0" cy="5390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6" name="Google Shape;186;p20"/>
          <p:cNvSpPr txBox="1"/>
          <p:nvPr/>
        </p:nvSpPr>
        <p:spPr>
          <a:xfrm>
            <a:off x="5779098" y="2570350"/>
            <a:ext cx="27264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>
                <a:solidFill>
                  <a:srgbClr val="475569"/>
                </a:solidFill>
                <a:highlight>
                  <a:schemeClr val="lt1"/>
                </a:highlight>
                <a:latin typeface="Outfit"/>
                <a:ea typeface="Outfit"/>
                <a:cs typeface="Outfit"/>
                <a:sym typeface="Outfit"/>
              </a:rPr>
              <a:t>Our Private Data</a:t>
            </a:r>
            <a:endParaRPr sz="1650">
              <a:solidFill>
                <a:srgbClr val="475569"/>
              </a:solidFill>
              <a:highlight>
                <a:schemeClr val="lt1"/>
              </a:highlight>
              <a:latin typeface="Outfit"/>
              <a:ea typeface="Outfit"/>
              <a:cs typeface="Outfit"/>
              <a:sym typeface="Outfit"/>
            </a:endParaRPr>
          </a:p>
        </p:txBody>
      </p:sp>
      <p:pic>
        <p:nvPicPr>
          <p:cNvPr id="187" name="Google Shape;18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40284" y="1135769"/>
            <a:ext cx="2075699" cy="116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75837" y="4265500"/>
            <a:ext cx="3532925" cy="162649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9" name="Google Shape;189;p20"/>
          <p:cNvCxnSpPr>
            <a:stCxn id="186" idx="2"/>
            <a:endCxn id="188" idx="0"/>
          </p:cNvCxnSpPr>
          <p:nvPr/>
        </p:nvCxnSpPr>
        <p:spPr>
          <a:xfrm>
            <a:off x="7142298" y="3008950"/>
            <a:ext cx="0" cy="12567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0" name="Google Shape;190;p20"/>
          <p:cNvSpPr txBox="1"/>
          <p:nvPr/>
        </p:nvSpPr>
        <p:spPr>
          <a:xfrm>
            <a:off x="8832123" y="2579069"/>
            <a:ext cx="27264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>
                <a:solidFill>
                  <a:srgbClr val="475569"/>
                </a:solidFill>
                <a:highlight>
                  <a:schemeClr val="lt1"/>
                </a:highlight>
                <a:latin typeface="Outfit"/>
                <a:ea typeface="Outfit"/>
                <a:cs typeface="Outfit"/>
                <a:sym typeface="Outfit"/>
              </a:rPr>
              <a:t>Our Private Embedding</a:t>
            </a:r>
            <a:endParaRPr sz="1650">
              <a:solidFill>
                <a:srgbClr val="475569"/>
              </a:solidFill>
              <a:highlight>
                <a:schemeClr val="lt1"/>
              </a:highlight>
              <a:latin typeface="Outfit"/>
              <a:ea typeface="Outfit"/>
              <a:cs typeface="Outfit"/>
              <a:sym typeface="Outfit"/>
            </a:endParaRPr>
          </a:p>
        </p:txBody>
      </p:sp>
      <p:cxnSp>
        <p:nvCxnSpPr>
          <p:cNvPr id="191" name="Google Shape;191;p20"/>
          <p:cNvCxnSpPr>
            <a:stCxn id="188" idx="3"/>
            <a:endCxn id="190" idx="2"/>
          </p:cNvCxnSpPr>
          <p:nvPr/>
        </p:nvCxnSpPr>
        <p:spPr>
          <a:xfrm flipH="1" rot="10800000">
            <a:off x="8908762" y="3017746"/>
            <a:ext cx="1286700" cy="2061000"/>
          </a:xfrm>
          <a:prstGeom prst="bentConnector2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92" name="Google Shape;192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920988" y="874032"/>
            <a:ext cx="2676525" cy="1704975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20"/>
          <p:cNvSpPr txBox="1"/>
          <p:nvPr/>
        </p:nvSpPr>
        <p:spPr>
          <a:xfrm>
            <a:off x="5779101" y="6068400"/>
            <a:ext cx="27264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rgbClr val="475569"/>
                </a:solidFill>
                <a:highlight>
                  <a:schemeClr val="lt1"/>
                </a:highlight>
                <a:latin typeface="Outfit"/>
                <a:ea typeface="Outfit"/>
                <a:cs typeface="Outfit"/>
                <a:sym typeface="Outfit"/>
              </a:rPr>
              <a:t>Text Embedding Models</a:t>
            </a:r>
            <a:endParaRPr sz="1350">
              <a:solidFill>
                <a:srgbClr val="475569"/>
              </a:solidFill>
              <a:highlight>
                <a:schemeClr val="lt1"/>
              </a:highlight>
              <a:latin typeface="Outfit"/>
              <a:ea typeface="Outfit"/>
              <a:cs typeface="Outfit"/>
              <a:sym typeface="Outfi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1"/>
          <p:cNvSpPr txBox="1"/>
          <p:nvPr/>
        </p:nvSpPr>
        <p:spPr>
          <a:xfrm>
            <a:off x="571500" y="571500"/>
            <a:ext cx="11601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200" u="none" cap="none" strike="noStrike">
                <a:solidFill>
                  <a:srgbClr val="6D9EEB"/>
                </a:solidFill>
                <a:latin typeface="Outfit"/>
                <a:ea typeface="Outfit"/>
                <a:cs typeface="Outfit"/>
                <a:sym typeface="Outfit"/>
              </a:rPr>
              <a:t>RAG</a:t>
            </a:r>
            <a:r>
              <a:rPr b="1" lang="en-US" sz="4200">
                <a:solidFill>
                  <a:srgbClr val="1E293B"/>
                </a:solidFill>
                <a:latin typeface="Outfit"/>
                <a:ea typeface="Outfit"/>
                <a:cs typeface="Outfit"/>
                <a:sym typeface="Outfit"/>
              </a:rPr>
              <a:t> Pipeline</a:t>
            </a:r>
            <a:endParaRPr/>
          </a:p>
        </p:txBody>
      </p:sp>
      <p:pic>
        <p:nvPicPr>
          <p:cNvPr descr="image.png" id="199" name="Google Shape;199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0150" y="1447100"/>
            <a:ext cx="3577975" cy="5159225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1"/>
          <p:cNvSpPr txBox="1"/>
          <p:nvPr/>
        </p:nvSpPr>
        <p:spPr>
          <a:xfrm>
            <a:off x="780738" y="1681500"/>
            <a:ext cx="3136800" cy="4386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6195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E293B"/>
              </a:buClr>
              <a:buSzPts val="2100"/>
              <a:buFont typeface="Outfit SemiBold"/>
              <a:buAutoNum type="arabicPeriod"/>
            </a:pPr>
            <a:r>
              <a:rPr lang="en-US" sz="2100">
                <a:solidFill>
                  <a:srgbClr val="1E293B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>Ingestion</a:t>
            </a:r>
            <a:endParaRPr sz="2100">
              <a:solidFill>
                <a:srgbClr val="1E293B"/>
              </a:solidFill>
              <a:latin typeface="Outfit SemiBold"/>
              <a:ea typeface="Outfit SemiBold"/>
              <a:cs typeface="Outfit SemiBold"/>
              <a:sym typeface="Outfit SemiBold"/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475569"/>
                </a:solidFill>
                <a:latin typeface="Outfit"/>
                <a:ea typeface="Outfit"/>
                <a:cs typeface="Outfit"/>
                <a:sym typeface="Outfit"/>
              </a:rPr>
              <a:t>Documents (PDFs, Wikis) are sliced into chunks.</a:t>
            </a:r>
            <a:endParaRPr sz="2100">
              <a:solidFill>
                <a:srgbClr val="1E293B"/>
              </a:solidFill>
              <a:latin typeface="Outfit SemiBold"/>
              <a:ea typeface="Outfit SemiBold"/>
              <a:cs typeface="Outfit SemiBold"/>
              <a:sym typeface="Outfit SemiBold"/>
            </a:endParaRPr>
          </a:p>
          <a:p>
            <a:pPr indent="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E293B"/>
              </a:solidFill>
              <a:latin typeface="Outfit SemiBold"/>
              <a:ea typeface="Outfit SemiBold"/>
              <a:cs typeface="Outfit SemiBold"/>
              <a:sym typeface="Outfit SemiBold"/>
            </a:endParaRPr>
          </a:p>
          <a:p>
            <a:pPr indent="-36195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E293B"/>
              </a:buClr>
              <a:buSzPts val="2100"/>
              <a:buFont typeface="Outfit SemiBold"/>
              <a:buAutoNum type="arabicPeriod"/>
            </a:pPr>
            <a:r>
              <a:rPr lang="en-US" sz="2100">
                <a:solidFill>
                  <a:srgbClr val="1E293B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>Embedding</a:t>
            </a:r>
            <a:endParaRPr sz="2100">
              <a:solidFill>
                <a:srgbClr val="1E293B"/>
              </a:solidFill>
              <a:latin typeface="Outfit SemiBold"/>
              <a:ea typeface="Outfit SemiBold"/>
              <a:cs typeface="Outfit SemiBold"/>
              <a:sym typeface="Outfit SemiBold"/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475569"/>
                </a:solidFill>
                <a:latin typeface="Outfit"/>
                <a:ea typeface="Outfit"/>
                <a:cs typeface="Outfit"/>
                <a:sym typeface="Outfit"/>
              </a:rPr>
              <a:t>Chunks are converted into vectors (numbers) by an embedding model.</a:t>
            </a:r>
            <a:endParaRPr sz="2100">
              <a:solidFill>
                <a:srgbClr val="1E293B"/>
              </a:solidFill>
              <a:latin typeface="Outfit SemiBold"/>
              <a:ea typeface="Outfit SemiBold"/>
              <a:cs typeface="Outfit SemiBold"/>
              <a:sym typeface="Outfit SemiBold"/>
            </a:endParaRPr>
          </a:p>
          <a:p>
            <a:pPr indent="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E293B"/>
              </a:solidFill>
              <a:latin typeface="Outfit SemiBold"/>
              <a:ea typeface="Outfit SemiBold"/>
              <a:cs typeface="Outfit SemiBold"/>
              <a:sym typeface="Outfit SemiBold"/>
            </a:endParaRPr>
          </a:p>
          <a:p>
            <a:pPr indent="-36195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E293B"/>
              </a:buClr>
              <a:buSzPts val="2100"/>
              <a:buFont typeface="Outfit SemiBold"/>
              <a:buAutoNum type="arabicPeriod"/>
            </a:pPr>
            <a:r>
              <a:rPr lang="en-US" sz="2100">
                <a:solidFill>
                  <a:srgbClr val="1E293B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>Vector Store</a:t>
            </a:r>
            <a:endParaRPr sz="2100">
              <a:solidFill>
                <a:srgbClr val="1E293B"/>
              </a:solidFill>
              <a:latin typeface="Outfit SemiBold"/>
              <a:ea typeface="Outfit SemiBold"/>
              <a:cs typeface="Outfit SemiBold"/>
              <a:sym typeface="Outfit SemiBold"/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475569"/>
                </a:solidFill>
                <a:latin typeface="Outfit"/>
                <a:ea typeface="Outfit"/>
                <a:cs typeface="Outfit"/>
                <a:sym typeface="Outfit"/>
              </a:rPr>
              <a:t>Vectors are stored in a database (e.g., Pinecone) for fast similarity search.</a:t>
            </a:r>
            <a:endParaRPr sz="2100">
              <a:solidFill>
                <a:srgbClr val="1E293B"/>
              </a:solidFill>
              <a:latin typeface="Outfit SemiBold"/>
              <a:ea typeface="Outfit SemiBold"/>
              <a:cs typeface="Outfit SemiBold"/>
              <a:sym typeface="Outfit SemiBold"/>
            </a:endParaRPr>
          </a:p>
          <a:p>
            <a:pPr indent="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E293B"/>
              </a:solidFill>
              <a:latin typeface="Outfit SemiBold"/>
              <a:ea typeface="Outfit SemiBold"/>
              <a:cs typeface="Outfit SemiBold"/>
              <a:sym typeface="Outfit SemiBold"/>
            </a:endParaRPr>
          </a:p>
          <a:p>
            <a:pPr indent="-36195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E293B"/>
              </a:buClr>
              <a:buSzPts val="2100"/>
              <a:buFont typeface="Outfit SemiBold"/>
              <a:buAutoNum type="arabicPeriod"/>
            </a:pPr>
            <a:r>
              <a:rPr lang="en-US" sz="2100">
                <a:solidFill>
                  <a:srgbClr val="1E293B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>Retrieval</a:t>
            </a:r>
            <a:endParaRPr sz="2100">
              <a:solidFill>
                <a:srgbClr val="1E293B"/>
              </a:solidFill>
              <a:latin typeface="Outfit SemiBold"/>
              <a:ea typeface="Outfit SemiBold"/>
              <a:cs typeface="Outfit SemiBold"/>
              <a:sym typeface="Outfit SemiBold"/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475569"/>
                </a:solidFill>
                <a:latin typeface="Outfit"/>
                <a:ea typeface="Outfit"/>
                <a:cs typeface="Outfit"/>
                <a:sym typeface="Outfit"/>
              </a:rPr>
              <a:t>Relevant chunks are fetched and sent to the LLM.</a:t>
            </a:r>
            <a:endParaRPr sz="2100">
              <a:solidFill>
                <a:srgbClr val="1E293B"/>
              </a:solidFill>
              <a:latin typeface="Outfit SemiBold"/>
              <a:ea typeface="Outfit SemiBold"/>
              <a:cs typeface="Outfit SemiBold"/>
              <a:sym typeface="Outfit SemiBold"/>
            </a:endParaRPr>
          </a:p>
        </p:txBody>
      </p:sp>
      <p:cxnSp>
        <p:nvCxnSpPr>
          <p:cNvPr id="201" name="Google Shape;201;p21"/>
          <p:cNvCxnSpPr/>
          <p:nvPr/>
        </p:nvCxnSpPr>
        <p:spPr>
          <a:xfrm>
            <a:off x="4383234" y="988834"/>
            <a:ext cx="0" cy="5390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02" name="Google Shape;202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72000" y="307225"/>
            <a:ext cx="6980476" cy="6209576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21"/>
          <p:cNvSpPr/>
          <p:nvPr/>
        </p:nvSpPr>
        <p:spPr>
          <a:xfrm>
            <a:off x="7681725" y="967400"/>
            <a:ext cx="1772100" cy="3543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p21"/>
          <p:cNvSpPr/>
          <p:nvPr/>
        </p:nvSpPr>
        <p:spPr>
          <a:xfrm>
            <a:off x="7376204" y="2010575"/>
            <a:ext cx="2355300" cy="3543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21"/>
          <p:cNvSpPr/>
          <p:nvPr/>
        </p:nvSpPr>
        <p:spPr>
          <a:xfrm>
            <a:off x="7681725" y="3869600"/>
            <a:ext cx="1590000" cy="2586000"/>
          </a:xfrm>
          <a:prstGeom prst="roundRect">
            <a:avLst>
              <a:gd fmla="val 8434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